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1D65AA-21B2-433B-8896-77941C3DEE6A}">
  <a:tblStyle styleId="{0D1D65AA-21B2-433B-8896-77941C3DEE6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A8272A6-B640-4C2D-AACC-6888086C17A0}"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2a1ac7a2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2a1ac7a2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2a1ac7a2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2a1ac7a2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2a1ac7a2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2a1ac7a2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2a1ac7a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2a1ac7a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02a1ac7a2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02a1ac7a2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02a1ac7a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02a1ac7a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02a1ac7a2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02a1ac7a2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4aa065b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4aa065b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4aa065b0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4aa065b0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4aa065b0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4aa065b0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012d79a10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012d79a10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4aa065b0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4aa065b0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4aa065b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04aa065b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4aa065b0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4aa065b0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04aa065b0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04aa065b0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04aa065b0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04aa065b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4aa065b0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04aa065b0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4aa065b0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04aa065b0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04aa065b0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04aa065b0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4aa065b0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04aa065b0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530d6c66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530d6c66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012d79a10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012d79a10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4aa065b0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4aa065b0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f8d324a5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f8d324a5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f8d324a5c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f8d324a5c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8d324a5c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f8d324a5c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07ce259cd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07ce259cd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07ce259cd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07ce259cd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07ce259cd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7ce259cd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7ce259cd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7ce259cd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07ce259cd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07ce259cd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530d6c6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530d6c6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7ce259cd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07ce259cd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530d6c6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530d6c6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7ce259cd8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307ce259cd8_2_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7ce259cd8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07ce259cd8_2_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07ce259cd8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307ce259cd8_2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7ce259cd8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07ce259cd8_2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07ce259cd8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07ce259cd8_2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7ce259cd8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07ce259cd8_2_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07ce259cd8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07ce259cd8_2_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7ce259cd8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07ce259cd8_2_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07ce259cd8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07ce259cd8_2_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012d79a10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012d79a10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07ce259cd8_2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07ce259cd8_2_2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7ce259cd8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07ce259cd8_2_2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07ce259cd8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307ce259cd8_2_2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7ce259cd8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307ce259cd8_2_2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7ce259cd8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307ce259cd8_2_2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07ce259cd8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307ce259cd8_2_2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07ce259cd8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307ce259cd8_2_2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07ce259cd8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307ce259cd8_2_2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07ce259cd8_2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07ce259cd8_2_3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7ce259cd8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307ce259cd8_2_3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07ce259cd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07ce259cd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7ce259cd8_2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307ce259cd8_2_3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07ce259cd8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307ce259cd8_2_3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07ce259cd8_2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307ce259cd8_2_3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07ce259cd8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307ce259cd8_2_3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07ce259cd8_2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307ce259cd8_2_3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07ce259cd8_2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307ce259cd8_2_3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07ce259cd8_2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307ce259cd8_2_4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07ce259cd8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307ce259cd8_2_4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07ce259cd8_2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307ce259cd8_2_4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07ce259cd8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307ce259cd8_2_4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12d79a10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12d79a10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07ce259cd8_2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307ce259cd8_2_4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07ce259cd8_2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307ce259cd8_2_4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07ce259cd8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07ce259cd8_2_4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07ce259cd8_2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307ce259cd8_2_4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07ce259cd8_2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307ce259cd8_2_4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07ce259cd8_2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307ce259cd8_2_4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1530d6c66b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1530d6c66b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07ce259cd8_2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307ce259cd8_2_5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07ce259cd8_2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307ce259cd8_2_5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07ce259cd8_2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307ce259cd8_2_5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2a1ac7a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2a1ac7a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07ce259cd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07ce259cd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07ce259cd8_2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307ce259cd8_2_5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07ce259cd8_2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307ce259cd8_2_5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2a1ac7a2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2a1ac7a2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Font typeface="Courier New"/>
              <a:buChar char="o"/>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hyperlink" Target="https://cwe.mitre.org/data/definitions/22.html" TargetMode="External"/><Relationship Id="rId4" Type="http://schemas.openxmlformats.org/officeDocument/2006/relationships/hyperlink" Target="https://cwe.mitre.org/data/definitions/78.html" TargetMode="External"/><Relationship Id="rId5" Type="http://schemas.openxmlformats.org/officeDocument/2006/relationships/hyperlink" Target="https://cwe.mitre.org/data/definitions/269.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hyperlink" Target="https://cwe.mitre.org/data/definitions/22.html" TargetMode="External"/><Relationship Id="rId4" Type="http://schemas.openxmlformats.org/officeDocument/2006/relationships/hyperlink" Target="https://cwe.mitre.org/data/definitions/78.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hyperlink" Target="https://flast101.github.io/docker-privesc/" TargetMode="External"/><Relationship Id="rId4"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hyperlink" Target="https://nvd.nist.gov/vuln/detail/CVE-2018-19725" TargetMode="External"/><Relationship Id="rId4" Type="http://schemas.openxmlformats.org/officeDocument/2006/relationships/hyperlink" Target="https://www.youtube.com/watch?v=C9GfMfFjhYI"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hyperlink" Target="https://blogs.msmvps.com/donna/2004/11/24/microsoft-windows-logon-screensaver-local-privilege-escalation-vulnerability/" TargetMode="External"/><Relationship Id="rId4" Type="http://schemas.openxmlformats.org/officeDocument/2006/relationships/hyperlink" Target="https://attack.mitre.org/techniques/T1546/002/" TargetMode="External"/><Relationship Id="rId5" Type="http://schemas.openxmlformats.org/officeDocument/2006/relationships/hyperlink" Target="https://nvd.nist.gov/vuln/detail/CVE-2017-6924"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32.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3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hyperlink" Target="https://cwe.mitre.org/data/definitions/269" TargetMode="External"/><Relationship Id="rId4" Type="http://schemas.openxmlformats.org/officeDocument/2006/relationships/hyperlink" Target="https://en.wikipedia.org/wiki/Privilege_escalation" TargetMode="External"/><Relationship Id="rId5" Type="http://schemas.openxmlformats.org/officeDocument/2006/relationships/hyperlink" Target="https://en.wikipedia.org/wiki/Docker_(software)" TargetMode="External"/><Relationship Id="rId6" Type="http://schemas.openxmlformats.org/officeDocument/2006/relationships/hyperlink" Target="https://flast101.github.io/docker-privesc/" TargetMode="External"/><Relationship Id="rId7" Type="http://schemas.openxmlformats.org/officeDocument/2006/relationships/image" Target="../media/image33.png"/></Relationships>
</file>

<file path=ppt/slides/_rels/slide82.xml.rels><?xml version="1.0" encoding="UTF-8" standalone="yes"?><Relationships xmlns="http://schemas.openxmlformats.org/package/2006/relationships"><Relationship Id="rId11" Type="http://schemas.openxmlformats.org/officeDocument/2006/relationships/hyperlink" Target="https://pentestlab.blog/tag/vim/" TargetMode="External"/><Relationship Id="rId10" Type="http://schemas.openxmlformats.org/officeDocument/2006/relationships/hyperlink" Target="https://medium.com/schkn/linux-privilege-escalation-using-text-editors-and-files-part-1-a8373396708d" TargetMode="External"/><Relationship Id="rId13" Type="http://schemas.openxmlformats.org/officeDocument/2006/relationships/hyperlink" Target="https://developer.apple.com/library/archive/documentation/Security/Conceptual/AppSandboxDesignGuide/AboutAppSandbox/AboutAppSandbox.html" TargetMode="External"/><Relationship Id="rId12" Type="http://schemas.openxmlformats.org/officeDocument/2006/relationships/hyperlink" Target="https://hypertrack.com/blog/2020/06/24/impact-of-ios13-ios14-location-permissions-on-background-location-access/" TargetMode="External"/><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hyperlink" Target="https://www.martellosecurity.com/kb/mitre/cwe/250/" TargetMode="External"/><Relationship Id="rId4" Type="http://schemas.openxmlformats.org/officeDocument/2006/relationships/hyperlink" Target="https://www.f5.com/labs/articles/education/what-is-the-principle-of-least-privilege-and-why-is-it-important" TargetMode="External"/><Relationship Id="rId9" Type="http://schemas.openxmlformats.org/officeDocument/2006/relationships/hyperlink" Target="https://searchsecurity.techtarget.com/definition/principle-of-least-privilege-POLP" TargetMode="External"/><Relationship Id="rId14" Type="http://schemas.openxmlformats.org/officeDocument/2006/relationships/hyperlink" Target="https://www.geeksforgeeks.org/introduction-to-classic-security-models/" TargetMode="External"/><Relationship Id="rId5" Type="http://schemas.openxmlformats.org/officeDocument/2006/relationships/hyperlink" Target="https://www.f5.com/labs/search?q=access+control" TargetMode="External"/><Relationship Id="rId6" Type="http://schemas.openxmlformats.org/officeDocument/2006/relationships/hyperlink" Target="https://blog.netwrix.com/2018/09/05/what-is-privilege-escalation/" TargetMode="External"/><Relationship Id="rId7" Type="http://schemas.openxmlformats.org/officeDocument/2006/relationships/hyperlink" Target="https://cwe.mitre.org/data/definitions/250.html" TargetMode="External"/><Relationship Id="rId8" Type="http://schemas.openxmlformats.org/officeDocument/2006/relationships/hyperlink" Target="https://www.tenforums.com/tutorials/26850-see-if-process-running-administrator-elevated-windows-10-a.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Executing Code with Too Much Privilege</a:t>
            </a:r>
            <a:endParaRPr/>
          </a:p>
        </p:txBody>
      </p:sp>
      <p:sp>
        <p:nvSpPr>
          <p:cNvPr id="61" name="Google Shape;61;p14"/>
          <p:cNvSpPr txBox="1"/>
          <p:nvPr>
            <p:ph idx="1" type="subTitle"/>
          </p:nvPr>
        </p:nvSpPr>
        <p:spPr>
          <a:xfrm>
            <a:off x="265500" y="2803075"/>
            <a:ext cx="4045200" cy="1235100"/>
          </a:xfrm>
          <a:prstGeom prst="rect">
            <a:avLst/>
          </a:prstGeom>
          <a:solidFill>
            <a:schemeClr val="lt1"/>
          </a:solidFill>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solidFill>
                  <a:srgbClr val="FF0000"/>
                </a:solidFill>
              </a:rPr>
              <a:t>Modified by: </a:t>
            </a:r>
            <a:r>
              <a:rPr lang="en">
                <a:solidFill>
                  <a:srgbClr val="FF0000"/>
                </a:solidFill>
              </a:rPr>
              <a:t>Abraham J. Reines</a:t>
            </a:r>
            <a:endParaRPr>
              <a:solidFill>
                <a:srgbClr val="FF0000"/>
              </a:solidFill>
            </a:endParaRPr>
          </a:p>
          <a:p>
            <a:pPr indent="0" lvl="0" marL="0" rtl="0" algn="ctr">
              <a:spcBef>
                <a:spcPts val="0"/>
              </a:spcBef>
              <a:spcAft>
                <a:spcPts val="0"/>
              </a:spcAft>
              <a:buNone/>
            </a:pPr>
            <a:r>
              <a:rPr lang="en">
                <a:solidFill>
                  <a:srgbClr val="FF0000"/>
                </a:solidFill>
              </a:rPr>
              <a:t>CS531</a:t>
            </a:r>
            <a:endParaRPr>
              <a:solidFill>
                <a:srgbClr val="FF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 sz="1050">
                <a:solidFill>
                  <a:srgbClr val="FF0000"/>
                </a:solidFill>
                <a:highlight>
                  <a:schemeClr val="lt1"/>
                </a:highlight>
              </a:rPr>
              <a:t>Adapted from previous iterations </a:t>
            </a:r>
            <a:endParaRPr sz="1050">
              <a:solidFill>
                <a:srgbClr val="FF0000"/>
              </a:solidFill>
              <a:highlight>
                <a:schemeClr val="lt1"/>
              </a:highlight>
            </a:endParaRPr>
          </a:p>
          <a:p>
            <a:pPr indent="0" lvl="0" marL="0" rtl="0" algn="ctr">
              <a:spcBef>
                <a:spcPts val="0"/>
              </a:spcBef>
              <a:spcAft>
                <a:spcPts val="0"/>
              </a:spcAft>
              <a:buNone/>
            </a:pPr>
            <a:r>
              <a:rPr lang="en" sz="1050">
                <a:solidFill>
                  <a:srgbClr val="FF0000"/>
                </a:solidFill>
                <a:highlight>
                  <a:schemeClr val="lt1"/>
                </a:highlight>
              </a:rPr>
              <a:t>Credit to </a:t>
            </a:r>
            <a:r>
              <a:rPr lang="en" sz="1050">
                <a:solidFill>
                  <a:srgbClr val="FF0000"/>
                </a:solidFill>
                <a:highlight>
                  <a:schemeClr val="lt1"/>
                </a:highlight>
              </a:rPr>
              <a:t>Carson Blythe </a:t>
            </a:r>
            <a:endParaRPr sz="1050">
              <a:solidFill>
                <a:srgbClr val="FF0000"/>
              </a:solidFill>
              <a:highlight>
                <a:schemeClr val="lt1"/>
              </a:highlight>
            </a:endParaRPr>
          </a:p>
        </p:txBody>
      </p:sp>
      <p:pic>
        <p:nvPicPr>
          <p:cNvPr id="62" name="Google Shape;62;p14"/>
          <p:cNvPicPr preferRelativeResize="0"/>
          <p:nvPr/>
        </p:nvPicPr>
        <p:blipFill>
          <a:blip r:embed="rId3">
            <a:alphaModFix/>
          </a:blip>
          <a:stretch>
            <a:fillRect/>
          </a:stretch>
        </p:blipFill>
        <p:spPr>
          <a:xfrm>
            <a:off x="4463100" y="307500"/>
            <a:ext cx="4528502" cy="45285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20"/>
              <a:t>The Sin Explained: Executing Code with Too Much Privilege</a:t>
            </a:r>
            <a:endParaRPr/>
          </a:p>
        </p:txBody>
      </p:sp>
      <p:pic>
        <p:nvPicPr>
          <p:cNvPr id="117" name="Google Shape;117;p23"/>
          <p:cNvPicPr preferRelativeResize="0"/>
          <p:nvPr/>
        </p:nvPicPr>
        <p:blipFill>
          <a:blip r:embed="rId3">
            <a:alphaModFix/>
          </a:blip>
          <a:stretch>
            <a:fillRect/>
          </a:stretch>
        </p:blipFill>
        <p:spPr>
          <a:xfrm>
            <a:off x="152400" y="1244563"/>
            <a:ext cx="8839204" cy="29046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Real-Life Example: Windows Media Player</a:t>
            </a:r>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0"/>
              </a:spcBef>
              <a:spcAft>
                <a:spcPts val="0"/>
              </a:spcAft>
              <a:buNone/>
            </a:pPr>
            <a:r>
              <a:rPr lang="en" sz="1650">
                <a:solidFill>
                  <a:srgbClr val="F3F3F3"/>
                </a:solidFill>
              </a:rPr>
              <a:t>	•	</a:t>
            </a:r>
            <a:r>
              <a:rPr b="1" lang="en" sz="1650">
                <a:solidFill>
                  <a:srgbClr val="F3F3F3"/>
                </a:solidFill>
              </a:rPr>
              <a:t>Scenario</a:t>
            </a:r>
            <a:r>
              <a:rPr lang="en" sz="1650">
                <a:solidFill>
                  <a:srgbClr val="F3F3F3"/>
                </a:solidFill>
              </a:rPr>
              <a:t>: Windows Media Player running with administrative privileges.</a:t>
            </a:r>
            <a:endParaRPr sz="1650">
              <a:solidFill>
                <a:srgbClr val="F3F3F3"/>
              </a:solidFill>
            </a:endParaRPr>
          </a:p>
          <a:p>
            <a:pPr indent="-317500" lvl="0" marL="317500" rtl="0" algn="l">
              <a:spcBef>
                <a:spcPts val="0"/>
              </a:spcBef>
              <a:spcAft>
                <a:spcPts val="0"/>
              </a:spcAft>
              <a:buNone/>
            </a:pPr>
            <a:r>
              <a:rPr lang="en" sz="1650">
                <a:solidFill>
                  <a:srgbClr val="F3F3F3"/>
                </a:solidFill>
              </a:rPr>
              <a:t>	•	If an attacker exploits a vulnerability in the player, their malicious code executes with administrative rights, giving them full control over the system!</a:t>
            </a:r>
            <a:endParaRPr sz="1650">
              <a:solidFill>
                <a:srgbClr val="F3F3F3"/>
              </a:solidFill>
            </a:endParaRPr>
          </a:p>
          <a:p>
            <a:pPr indent="-127000" lvl="0" marL="127000" rtl="0" algn="l">
              <a:spcBef>
                <a:spcPts val="0"/>
              </a:spcBef>
              <a:spcAft>
                <a:spcPts val="0"/>
              </a:spcAft>
              <a:buNone/>
            </a:pPr>
            <a:r>
              <a:rPr lang="en" sz="1650">
                <a:solidFill>
                  <a:srgbClr val="F3F3F3"/>
                </a:solidFill>
              </a:rPr>
              <a:t>	•	</a:t>
            </a:r>
            <a:r>
              <a:rPr b="1" lang="en" sz="1650">
                <a:solidFill>
                  <a:srgbClr val="F3F3F3"/>
                </a:solidFill>
              </a:rPr>
              <a:t>Impact</a:t>
            </a:r>
            <a:r>
              <a:rPr lang="en" sz="1650">
                <a:solidFill>
                  <a:srgbClr val="F3F3F3"/>
                </a:solidFill>
              </a:rPr>
              <a:t>: This type of vulnerability allows attackers to:</a:t>
            </a:r>
            <a:endParaRPr sz="1650">
              <a:solidFill>
                <a:srgbClr val="F3F3F3"/>
              </a:solidFill>
            </a:endParaRPr>
          </a:p>
          <a:p>
            <a:pPr indent="-317500" lvl="0" marL="317500" rtl="0" algn="l">
              <a:spcBef>
                <a:spcPts val="0"/>
              </a:spcBef>
              <a:spcAft>
                <a:spcPts val="0"/>
              </a:spcAft>
              <a:buNone/>
            </a:pPr>
            <a:r>
              <a:rPr lang="en" sz="1650">
                <a:solidFill>
                  <a:srgbClr val="F3F3F3"/>
                </a:solidFill>
              </a:rPr>
              <a:t>	•	Install malware.</a:t>
            </a:r>
            <a:endParaRPr sz="1650">
              <a:solidFill>
                <a:srgbClr val="F3F3F3"/>
              </a:solidFill>
            </a:endParaRPr>
          </a:p>
          <a:p>
            <a:pPr indent="-317500" lvl="0" marL="317500" rtl="0" algn="l">
              <a:spcBef>
                <a:spcPts val="0"/>
              </a:spcBef>
              <a:spcAft>
                <a:spcPts val="0"/>
              </a:spcAft>
              <a:buNone/>
            </a:pPr>
            <a:r>
              <a:rPr lang="en" sz="1650">
                <a:solidFill>
                  <a:srgbClr val="F3F3F3"/>
                </a:solidFill>
              </a:rPr>
              <a:t>	•	Manipulate system files.</a:t>
            </a:r>
            <a:endParaRPr sz="1650">
              <a:solidFill>
                <a:srgbClr val="F3F3F3"/>
              </a:solidFill>
            </a:endParaRPr>
          </a:p>
          <a:p>
            <a:pPr indent="-317500" lvl="0" marL="317500" rtl="0" algn="l">
              <a:spcBef>
                <a:spcPts val="0"/>
              </a:spcBef>
              <a:spcAft>
                <a:spcPts val="0"/>
              </a:spcAft>
              <a:buNone/>
            </a:pPr>
            <a:r>
              <a:rPr lang="en" sz="1650">
                <a:solidFill>
                  <a:srgbClr val="F3F3F3"/>
                </a:solidFill>
              </a:rPr>
              <a:t>	•	Control system configurations.</a:t>
            </a:r>
            <a:endParaRPr sz="1650">
              <a:solidFill>
                <a:srgbClr val="F3F3F3"/>
              </a:solidFill>
            </a:endParaRPr>
          </a:p>
          <a:p>
            <a:pPr indent="-127000" lvl="0" marL="127000" rtl="0" algn="l">
              <a:spcBef>
                <a:spcPts val="0"/>
              </a:spcBef>
              <a:spcAft>
                <a:spcPts val="0"/>
              </a:spcAft>
              <a:buNone/>
            </a:pPr>
            <a:r>
              <a:rPr lang="en" sz="1650">
                <a:solidFill>
                  <a:srgbClr val="F3F3F3"/>
                </a:solidFill>
              </a:rPr>
              <a:t>	•	</a:t>
            </a:r>
            <a:r>
              <a:rPr b="1" lang="en" sz="1650">
                <a:solidFill>
                  <a:srgbClr val="F3F3F3"/>
                </a:solidFill>
              </a:rPr>
              <a:t>Lesson</a:t>
            </a:r>
            <a:r>
              <a:rPr lang="en" sz="1650">
                <a:solidFill>
                  <a:srgbClr val="F3F3F3"/>
                </a:solidFill>
              </a:rPr>
              <a:t>: Applications like media players should never need administrative privileges for normal operations. Running them with these privileges creates unnecessary risks.</a:t>
            </a:r>
            <a:endParaRPr sz="1650">
              <a:solidFill>
                <a:srgbClr val="F3F3F3"/>
              </a:solidFill>
            </a:endParaRPr>
          </a:p>
          <a:p>
            <a:pPr indent="0" lvl="0" marL="0" rtl="0" algn="l">
              <a:spcBef>
                <a:spcPts val="0"/>
              </a:spcBef>
              <a:spcAft>
                <a:spcPts val="0"/>
              </a:spcAft>
              <a:buNone/>
            </a:pPr>
            <a:r>
              <a:rPr b="1" lang="en" sz="1650">
                <a:solidFill>
                  <a:srgbClr val="F3F3F3"/>
                </a:solidFill>
              </a:rPr>
              <a:t>Summary</a:t>
            </a:r>
            <a:r>
              <a:rPr lang="en" sz="1650">
                <a:solidFill>
                  <a:srgbClr val="F3F3F3"/>
                </a:solidFill>
              </a:rPr>
              <a:t>: Real-world examples like Windows Media Player show how running non-essential services with administrative privileges can expose the system to severe security breaches.</a:t>
            </a:r>
            <a:endParaRPr sz="1650">
              <a:solidFill>
                <a:srgbClr val="F3F3F3"/>
              </a:solidFill>
            </a:endParaRPr>
          </a:p>
          <a:p>
            <a:pPr indent="0" lvl="0" marL="0" rtl="0" algn="l">
              <a:spcBef>
                <a:spcPts val="0"/>
              </a:spcBef>
              <a:spcAft>
                <a:spcPts val="1200"/>
              </a:spcAft>
              <a:buNone/>
            </a:pPr>
            <a:r>
              <a:t/>
            </a:r>
            <a:endParaRPr sz="2400">
              <a:solidFill>
                <a:srgbClr val="F3F3F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Real-Life Example: Windows Media Player</a:t>
            </a:r>
            <a:endParaRPr/>
          </a:p>
        </p:txBody>
      </p:sp>
      <p:pic>
        <p:nvPicPr>
          <p:cNvPr id="129" name="Google Shape;129;p25"/>
          <p:cNvPicPr preferRelativeResize="0"/>
          <p:nvPr/>
        </p:nvPicPr>
        <p:blipFill>
          <a:blip r:embed="rId3">
            <a:alphaModFix/>
          </a:blip>
          <a:stretch>
            <a:fillRect/>
          </a:stretch>
        </p:blipFill>
        <p:spPr>
          <a:xfrm>
            <a:off x="802563" y="1117425"/>
            <a:ext cx="7538883" cy="38209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 of Excessive Privileges</a:t>
            </a:r>
            <a:endParaRPr/>
          </a:p>
        </p:txBody>
      </p:sp>
      <p:sp>
        <p:nvSpPr>
          <p:cNvPr id="135" name="Google Shape;13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0"/>
              </a:spcBef>
              <a:spcAft>
                <a:spcPts val="0"/>
              </a:spcAft>
              <a:buNone/>
            </a:pPr>
            <a:r>
              <a:rPr lang="en" sz="1450">
                <a:solidFill>
                  <a:srgbClr val="F3F3F3"/>
                </a:solidFill>
              </a:rPr>
              <a:t>	•	</a:t>
            </a:r>
            <a:r>
              <a:rPr b="1" lang="en" sz="1450">
                <a:solidFill>
                  <a:srgbClr val="F3F3F3"/>
                </a:solidFill>
              </a:rPr>
              <a:t>Increased Attack Surface</a:t>
            </a:r>
            <a:r>
              <a:rPr lang="en" sz="1450">
                <a:solidFill>
                  <a:srgbClr val="F3F3F3"/>
                </a:solidFill>
              </a:rPr>
              <a:t>: With higher privileges, an attacker has more capabilities, such as modifying system configurations.</a:t>
            </a:r>
            <a:endParaRPr sz="1450">
              <a:solidFill>
                <a:srgbClr val="F3F3F3"/>
              </a:solidFill>
            </a:endParaRPr>
          </a:p>
          <a:p>
            <a:pPr indent="-127000" lvl="0" marL="127000" rtl="0" algn="l">
              <a:spcBef>
                <a:spcPts val="0"/>
              </a:spcBef>
              <a:spcAft>
                <a:spcPts val="0"/>
              </a:spcAft>
              <a:buNone/>
            </a:pPr>
            <a:r>
              <a:rPr lang="en" sz="1450">
                <a:solidFill>
                  <a:srgbClr val="F3F3F3"/>
                </a:solidFill>
              </a:rPr>
              <a:t>	•	</a:t>
            </a:r>
            <a:r>
              <a:rPr b="1" lang="en" sz="1450">
                <a:solidFill>
                  <a:srgbClr val="F3F3F3"/>
                </a:solidFill>
              </a:rPr>
              <a:t>Severe Security Breaches</a:t>
            </a:r>
            <a:r>
              <a:rPr lang="en" sz="1450">
                <a:solidFill>
                  <a:srgbClr val="F3F3F3"/>
                </a:solidFill>
              </a:rPr>
              <a:t>: If a vulnerability is exploited in a high-privilege process, the attacker gains control over sensitive operations, compromising the entire system or network.</a:t>
            </a:r>
            <a:endParaRPr sz="1450">
              <a:solidFill>
                <a:srgbClr val="F3F3F3"/>
              </a:solidFill>
            </a:endParaRPr>
          </a:p>
          <a:p>
            <a:pPr indent="-127000" lvl="0" marL="127000" rtl="0" algn="l">
              <a:spcBef>
                <a:spcPts val="0"/>
              </a:spcBef>
              <a:spcAft>
                <a:spcPts val="0"/>
              </a:spcAft>
              <a:buNone/>
            </a:pPr>
            <a:r>
              <a:rPr lang="en" sz="1450">
                <a:solidFill>
                  <a:srgbClr val="F3F3F3"/>
                </a:solidFill>
              </a:rPr>
              <a:t>	•	</a:t>
            </a:r>
            <a:r>
              <a:rPr b="1" lang="en" sz="1450">
                <a:solidFill>
                  <a:srgbClr val="F3F3F3"/>
                </a:solidFill>
              </a:rPr>
              <a:t>Data Exposure</a:t>
            </a:r>
            <a:r>
              <a:rPr lang="en" sz="1450">
                <a:solidFill>
                  <a:srgbClr val="F3F3F3"/>
                </a:solidFill>
              </a:rPr>
              <a:t>: Attackers can access sensitive data </a:t>
            </a:r>
            <a:r>
              <a:rPr lang="en" sz="1450">
                <a:solidFill>
                  <a:srgbClr val="F3F3F3"/>
                </a:solidFill>
              </a:rPr>
              <a:t>inaccessible</a:t>
            </a:r>
            <a:r>
              <a:rPr lang="en" sz="1450">
                <a:solidFill>
                  <a:srgbClr val="F3F3F3"/>
                </a:solidFill>
              </a:rPr>
              <a:t> if the application or process was running with limited privileges.</a:t>
            </a:r>
            <a:endParaRPr sz="1450">
              <a:solidFill>
                <a:srgbClr val="F3F3F3"/>
              </a:solidFill>
            </a:endParaRPr>
          </a:p>
          <a:p>
            <a:pPr indent="-127000" lvl="0" marL="127000" rtl="0" algn="l">
              <a:spcBef>
                <a:spcPts val="0"/>
              </a:spcBef>
              <a:spcAft>
                <a:spcPts val="0"/>
              </a:spcAft>
              <a:buNone/>
            </a:pPr>
            <a:r>
              <a:rPr lang="en" sz="1450">
                <a:solidFill>
                  <a:srgbClr val="F3F3F3"/>
                </a:solidFill>
              </a:rPr>
              <a:t>	•	</a:t>
            </a:r>
            <a:r>
              <a:rPr b="1" lang="en" sz="1450">
                <a:solidFill>
                  <a:srgbClr val="F3F3F3"/>
                </a:solidFill>
              </a:rPr>
              <a:t>Examples</a:t>
            </a:r>
            <a:r>
              <a:rPr lang="en" sz="1450">
                <a:solidFill>
                  <a:srgbClr val="F3F3F3"/>
                </a:solidFill>
              </a:rPr>
              <a:t>:</a:t>
            </a:r>
            <a:endParaRPr sz="1450">
              <a:solidFill>
                <a:srgbClr val="F3F3F3"/>
              </a:solidFill>
            </a:endParaRPr>
          </a:p>
          <a:p>
            <a:pPr indent="-317500" lvl="0" marL="317500" rtl="0" algn="l">
              <a:spcBef>
                <a:spcPts val="0"/>
              </a:spcBef>
              <a:spcAft>
                <a:spcPts val="0"/>
              </a:spcAft>
              <a:buNone/>
            </a:pPr>
            <a:r>
              <a:rPr lang="en" sz="1450">
                <a:solidFill>
                  <a:srgbClr val="F3F3F3"/>
                </a:solidFill>
              </a:rPr>
              <a:t>	•	</a:t>
            </a:r>
            <a:r>
              <a:rPr b="1" lang="en" sz="1450">
                <a:solidFill>
                  <a:srgbClr val="F3F3F3"/>
                </a:solidFill>
              </a:rPr>
              <a:t>Windows XP</a:t>
            </a:r>
            <a:r>
              <a:rPr lang="en" sz="1450">
                <a:solidFill>
                  <a:srgbClr val="F3F3F3"/>
                </a:solidFill>
              </a:rPr>
              <a:t>: Many users ran with administrative accounts by default, resulting to widespread malware infections.</a:t>
            </a:r>
            <a:endParaRPr sz="1450">
              <a:solidFill>
                <a:srgbClr val="F3F3F3"/>
              </a:solidFill>
            </a:endParaRPr>
          </a:p>
          <a:p>
            <a:pPr indent="-317500" lvl="0" marL="317500" rtl="0" algn="l">
              <a:spcBef>
                <a:spcPts val="0"/>
              </a:spcBef>
              <a:spcAft>
                <a:spcPts val="0"/>
              </a:spcAft>
              <a:buNone/>
            </a:pPr>
            <a:r>
              <a:rPr lang="en" sz="1450">
                <a:solidFill>
                  <a:srgbClr val="F3F3F3"/>
                </a:solidFill>
              </a:rPr>
              <a:t>	•	</a:t>
            </a:r>
            <a:r>
              <a:rPr b="1" lang="en" sz="1450">
                <a:solidFill>
                  <a:srgbClr val="F3F3F3"/>
                </a:solidFill>
              </a:rPr>
              <a:t>Linux Servers</a:t>
            </a:r>
            <a:r>
              <a:rPr lang="en" sz="1450">
                <a:solidFill>
                  <a:srgbClr val="F3F3F3"/>
                </a:solidFill>
              </a:rPr>
              <a:t>: Web servers running as root can lead to full server takeovers when compromised.</a:t>
            </a:r>
            <a:endParaRPr sz="1450">
              <a:solidFill>
                <a:srgbClr val="F3F3F3"/>
              </a:solidFill>
            </a:endParaRPr>
          </a:p>
          <a:p>
            <a:pPr indent="0" lvl="0" marL="0" rtl="0" algn="l">
              <a:spcBef>
                <a:spcPts val="0"/>
              </a:spcBef>
              <a:spcAft>
                <a:spcPts val="0"/>
              </a:spcAft>
              <a:buNone/>
            </a:pPr>
            <a:r>
              <a:rPr b="1" lang="en" sz="1450">
                <a:solidFill>
                  <a:srgbClr val="F3F3F3"/>
                </a:solidFill>
              </a:rPr>
              <a:t>Summary</a:t>
            </a:r>
            <a:r>
              <a:rPr lang="en" sz="1450">
                <a:solidFill>
                  <a:srgbClr val="F3F3F3"/>
                </a:solidFill>
              </a:rPr>
              <a:t>: Excessive privileges significantly increase the risk of system-wide breaches and data leaks, emphasizing the importance of implementing the least privilege principle.</a:t>
            </a:r>
            <a:endParaRPr sz="1450">
              <a:solidFill>
                <a:srgbClr val="F3F3F3"/>
              </a:solidFill>
            </a:endParaRPr>
          </a:p>
          <a:p>
            <a:pPr indent="0" lvl="0" marL="0" rtl="0" algn="l">
              <a:spcBef>
                <a:spcPts val="0"/>
              </a:spcBef>
              <a:spcAft>
                <a:spcPts val="1200"/>
              </a:spcAft>
              <a:buNone/>
            </a:pPr>
            <a:r>
              <a:t/>
            </a:r>
            <a:endParaRPr sz="2200">
              <a:solidFill>
                <a:srgbClr val="F3F3F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 of Excessive Privileges</a:t>
            </a:r>
            <a:endParaRPr/>
          </a:p>
          <a:p>
            <a:pPr indent="0" lvl="0" marL="0" rtl="0" algn="l">
              <a:spcBef>
                <a:spcPts val="0"/>
              </a:spcBef>
              <a:spcAft>
                <a:spcPts val="0"/>
              </a:spcAft>
              <a:buNone/>
            </a:pPr>
            <a:r>
              <a:t/>
            </a:r>
            <a:endParaRPr/>
          </a:p>
        </p:txBody>
      </p:sp>
      <p:pic>
        <p:nvPicPr>
          <p:cNvPr id="141" name="Google Shape;141;p27"/>
          <p:cNvPicPr preferRelativeResize="0"/>
          <p:nvPr/>
        </p:nvPicPr>
        <p:blipFill>
          <a:blip r:embed="rId3">
            <a:alphaModFix/>
          </a:blip>
          <a:stretch>
            <a:fillRect/>
          </a:stretch>
        </p:blipFill>
        <p:spPr>
          <a:xfrm>
            <a:off x="470663" y="1203075"/>
            <a:ext cx="8202680"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Common Weakness Enumeration References for Privilege Issues</a:t>
            </a:r>
            <a:endParaRPr sz="2220"/>
          </a:p>
        </p:txBody>
      </p:sp>
      <p:sp>
        <p:nvSpPr>
          <p:cNvPr id="147" name="Google Shape;147;p2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127000" lvl="0" marL="127000" rtl="0" algn="l">
              <a:spcBef>
                <a:spcPts val="0"/>
              </a:spcBef>
              <a:spcAft>
                <a:spcPts val="0"/>
              </a:spcAft>
              <a:buNone/>
            </a:pPr>
            <a:r>
              <a:rPr lang="en" sz="1750">
                <a:solidFill>
                  <a:srgbClr val="F3F3F3"/>
                </a:solidFill>
              </a:rPr>
              <a:t>	•	</a:t>
            </a:r>
            <a:r>
              <a:rPr b="1" lang="en" sz="1750">
                <a:solidFill>
                  <a:srgbClr val="F3F3F3"/>
                </a:solidFill>
              </a:rPr>
              <a:t>CWE-250: Execution with Unnecessary Privileges</a:t>
            </a:r>
            <a:r>
              <a:rPr lang="en" sz="1750">
                <a:solidFill>
                  <a:srgbClr val="F3F3F3"/>
                </a:solidFill>
              </a:rPr>
              <a:t>: Running code with more privileges than necessary, a major cause of security vulnerabilities.</a:t>
            </a:r>
            <a:endParaRPr sz="1750">
              <a:solidFill>
                <a:srgbClr val="F3F3F3"/>
              </a:solidFill>
            </a:endParaRPr>
          </a:p>
          <a:p>
            <a:pPr indent="-127000" lvl="0" marL="127000" rtl="0" algn="l">
              <a:spcBef>
                <a:spcPts val="0"/>
              </a:spcBef>
              <a:spcAft>
                <a:spcPts val="0"/>
              </a:spcAft>
              <a:buNone/>
            </a:pPr>
            <a:r>
              <a:rPr lang="en" sz="1750">
                <a:solidFill>
                  <a:srgbClr val="F3F3F3"/>
                </a:solidFill>
              </a:rPr>
              <a:t>	•	</a:t>
            </a:r>
            <a:r>
              <a:rPr b="1" lang="en" sz="1750">
                <a:solidFill>
                  <a:srgbClr val="F3F3F3"/>
                </a:solidFill>
              </a:rPr>
              <a:t>CWE-269: Insecure Privilege Management</a:t>
            </a:r>
            <a:r>
              <a:rPr lang="en" sz="1750">
                <a:solidFill>
                  <a:srgbClr val="F3F3F3"/>
                </a:solidFill>
              </a:rPr>
              <a:t>: Points to flaws in how privileges are assigned or dropped within applications, often leading to privilege escalation attacks.</a:t>
            </a:r>
            <a:endParaRPr sz="1750">
              <a:solidFill>
                <a:srgbClr val="F3F3F3"/>
              </a:solidFill>
            </a:endParaRPr>
          </a:p>
          <a:p>
            <a:pPr indent="-127000" lvl="0" marL="127000" rtl="0" algn="l">
              <a:spcBef>
                <a:spcPts val="0"/>
              </a:spcBef>
              <a:spcAft>
                <a:spcPts val="0"/>
              </a:spcAft>
              <a:buNone/>
            </a:pPr>
            <a:r>
              <a:rPr lang="en" sz="1750">
                <a:solidFill>
                  <a:srgbClr val="F3F3F3"/>
                </a:solidFill>
              </a:rPr>
              <a:t>	•	</a:t>
            </a:r>
            <a:r>
              <a:rPr b="1" lang="en" sz="1750">
                <a:solidFill>
                  <a:srgbClr val="F3F3F3"/>
                </a:solidFill>
              </a:rPr>
              <a:t>CWE-271: Privilege Dropping/Lowering Errors</a:t>
            </a:r>
            <a:r>
              <a:rPr lang="en" sz="1750">
                <a:solidFill>
                  <a:srgbClr val="F3F3F3"/>
                </a:solidFill>
              </a:rPr>
              <a:t>: Errors occur when an application attempts to drop privileges incorrectly.</a:t>
            </a:r>
            <a:endParaRPr sz="1750">
              <a:solidFill>
                <a:srgbClr val="F3F3F3"/>
              </a:solidFill>
            </a:endParaRPr>
          </a:p>
          <a:p>
            <a:pPr indent="0" lvl="0" marL="0" rtl="0" algn="l">
              <a:spcBef>
                <a:spcPts val="0"/>
              </a:spcBef>
              <a:spcAft>
                <a:spcPts val="0"/>
              </a:spcAft>
              <a:buNone/>
            </a:pPr>
            <a:r>
              <a:rPr b="1" lang="en" sz="1750">
                <a:solidFill>
                  <a:srgbClr val="F3F3F3"/>
                </a:solidFill>
              </a:rPr>
              <a:t>Key Message</a:t>
            </a:r>
            <a:r>
              <a:rPr lang="en" sz="1750">
                <a:solidFill>
                  <a:srgbClr val="F3F3F3"/>
                </a:solidFill>
              </a:rPr>
              <a:t>: These CWE references provide a framework for addressing privilege-related vulnerabilities during agile ceremonies of software development.</a:t>
            </a:r>
            <a:endParaRPr sz="1750">
              <a:solidFill>
                <a:srgbClr val="F3F3F3"/>
              </a:solidFill>
            </a:endParaRPr>
          </a:p>
          <a:p>
            <a:pPr indent="0" lvl="0" marL="0" rtl="0" algn="l">
              <a:spcBef>
                <a:spcPts val="0"/>
              </a:spcBef>
              <a:spcAft>
                <a:spcPts val="0"/>
              </a:spcAft>
              <a:buNone/>
            </a:pPr>
            <a:r>
              <a:rPr b="1" lang="en" sz="1750">
                <a:solidFill>
                  <a:srgbClr val="F3F3F3"/>
                </a:solidFill>
              </a:rPr>
              <a:t>Summary</a:t>
            </a:r>
            <a:r>
              <a:rPr lang="en" sz="1750">
                <a:solidFill>
                  <a:srgbClr val="F3F3F3"/>
                </a:solidFill>
              </a:rPr>
              <a:t>: The Common Weakness Enumeration (CWE) provides clear guidelines and examples of privilege mismanagement issues, offering a roadmap for avoiding these pitfalls in software design.</a:t>
            </a:r>
            <a:endParaRPr sz="1750">
              <a:solidFill>
                <a:srgbClr val="F3F3F3"/>
              </a:solidFill>
            </a:endParaRPr>
          </a:p>
          <a:p>
            <a:pPr indent="0" lvl="0" marL="0" rtl="0" algn="l">
              <a:spcBef>
                <a:spcPts val="0"/>
              </a:spcBef>
              <a:spcAft>
                <a:spcPts val="1200"/>
              </a:spcAft>
              <a:buNone/>
            </a:pPr>
            <a:r>
              <a:t/>
            </a:r>
            <a:endParaRPr sz="2500">
              <a:solidFill>
                <a:srgbClr val="F3F3F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20"/>
              <a:t>Common Weakness Enumeration References for Privilege Issues</a:t>
            </a:r>
            <a:endParaRPr/>
          </a:p>
        </p:txBody>
      </p:sp>
      <p:pic>
        <p:nvPicPr>
          <p:cNvPr id="153" name="Google Shape;153;p29"/>
          <p:cNvPicPr preferRelativeResize="0"/>
          <p:nvPr/>
        </p:nvPicPr>
        <p:blipFill>
          <a:blip r:embed="rId3">
            <a:alphaModFix/>
          </a:blip>
          <a:stretch>
            <a:fillRect/>
          </a:stretch>
        </p:blipFill>
        <p:spPr>
          <a:xfrm>
            <a:off x="643600" y="1150375"/>
            <a:ext cx="7856788" cy="38209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Study: Windows Pre-Vista</a:t>
            </a:r>
            <a:endParaRPr/>
          </a:p>
        </p:txBody>
      </p:sp>
      <p:sp>
        <p:nvSpPr>
          <p:cNvPr id="159" name="Google Shape;15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317500" rtl="0" algn="l">
              <a:spcBef>
                <a:spcPts val="0"/>
              </a:spcBef>
              <a:spcAft>
                <a:spcPts val="0"/>
              </a:spcAft>
              <a:buNone/>
            </a:pPr>
            <a:r>
              <a:rPr lang="en" sz="1950">
                <a:solidFill>
                  <a:srgbClr val="F3F3F3"/>
                </a:solidFill>
              </a:rPr>
              <a:t>	•	</a:t>
            </a:r>
            <a:r>
              <a:rPr b="1" lang="en" sz="1950">
                <a:solidFill>
                  <a:srgbClr val="F3F3F3"/>
                </a:solidFill>
              </a:rPr>
              <a:t>Default Administrative Accounts:</a:t>
            </a:r>
            <a:r>
              <a:rPr lang="en" sz="1950">
                <a:solidFill>
                  <a:srgbClr val="F3F3F3"/>
                </a:solidFill>
              </a:rPr>
              <a:t> In Windows XP and earlier, users often operated with full administrative privileges, increasing the attack surface.</a:t>
            </a:r>
            <a:endParaRPr sz="1950">
              <a:solidFill>
                <a:srgbClr val="F3F3F3"/>
              </a:solidFill>
            </a:endParaRPr>
          </a:p>
          <a:p>
            <a:pPr indent="-317500" lvl="0" marL="317500" rtl="0" algn="l">
              <a:spcBef>
                <a:spcPts val="0"/>
              </a:spcBef>
              <a:spcAft>
                <a:spcPts val="0"/>
              </a:spcAft>
              <a:buNone/>
            </a:pPr>
            <a:r>
              <a:rPr lang="en" sz="1950">
                <a:solidFill>
                  <a:srgbClr val="F3F3F3"/>
                </a:solidFill>
              </a:rPr>
              <a:t>	•	</a:t>
            </a:r>
            <a:r>
              <a:rPr b="1" lang="en" sz="1950">
                <a:solidFill>
                  <a:srgbClr val="F3F3F3"/>
                </a:solidFill>
              </a:rPr>
              <a:t>Impact on Security:</a:t>
            </a:r>
            <a:r>
              <a:rPr lang="en" sz="1950">
                <a:solidFill>
                  <a:srgbClr val="F3F3F3"/>
                </a:solidFill>
              </a:rPr>
              <a:t> Vulnerabilities in applications, like web browsers or media players, could escalate to full system compromises.</a:t>
            </a:r>
            <a:endParaRPr sz="1950">
              <a:solidFill>
                <a:srgbClr val="F3F3F3"/>
              </a:solidFill>
            </a:endParaRPr>
          </a:p>
          <a:p>
            <a:pPr indent="-317500" lvl="0" marL="317500" rtl="0" algn="l">
              <a:spcBef>
                <a:spcPts val="0"/>
              </a:spcBef>
              <a:spcAft>
                <a:spcPts val="0"/>
              </a:spcAft>
              <a:buNone/>
            </a:pPr>
            <a:r>
              <a:rPr lang="en" sz="1950">
                <a:solidFill>
                  <a:srgbClr val="F3F3F3"/>
                </a:solidFill>
              </a:rPr>
              <a:t>	•	</a:t>
            </a:r>
            <a:r>
              <a:rPr b="1" lang="en" sz="1950">
                <a:solidFill>
                  <a:srgbClr val="F3F3F3"/>
                </a:solidFill>
              </a:rPr>
              <a:t>Changes Introduced in Vista:</a:t>
            </a:r>
            <a:r>
              <a:rPr lang="en" sz="1950">
                <a:solidFill>
                  <a:srgbClr val="F3F3F3"/>
                </a:solidFill>
              </a:rPr>
              <a:t> Windows Vista introduced User Account Control (UAC), which enforced running applications with least privilege unless explicitly allowed, significantly reducing the risk of widespread system exploitation.</a:t>
            </a:r>
            <a:endParaRPr sz="1950">
              <a:solidFill>
                <a:srgbClr val="F3F3F3"/>
              </a:solidFill>
            </a:endParaRPr>
          </a:p>
          <a:p>
            <a:pPr indent="0" lvl="0" marL="0" rtl="0" algn="l">
              <a:spcBef>
                <a:spcPts val="0"/>
              </a:spcBef>
              <a:spcAft>
                <a:spcPts val="1200"/>
              </a:spcAft>
              <a:buNone/>
            </a:pPr>
            <a:r>
              <a:t/>
            </a:r>
            <a:endParaRPr sz="2700">
              <a:solidFill>
                <a:srgbClr val="F3F3F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Study: Windows Pre-Vista</a:t>
            </a:r>
            <a:endParaRPr/>
          </a:p>
        </p:txBody>
      </p:sp>
      <p:pic>
        <p:nvPicPr>
          <p:cNvPr id="165" name="Google Shape;165;p31"/>
          <p:cNvPicPr preferRelativeResize="0"/>
          <p:nvPr/>
        </p:nvPicPr>
        <p:blipFill>
          <a:blip r:embed="rId3">
            <a:alphaModFix/>
          </a:blip>
          <a:stretch>
            <a:fillRect/>
          </a:stretch>
        </p:blipFill>
        <p:spPr>
          <a:xfrm>
            <a:off x="1461763" y="1141100"/>
            <a:ext cx="6220472"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Spotting the Sin During Code Review</a:t>
            </a:r>
            <a:endParaRPr/>
          </a:p>
        </p:txBody>
      </p:sp>
      <p:sp>
        <p:nvSpPr>
          <p:cNvPr id="171" name="Google Shape;171;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317500" rtl="0" algn="l">
              <a:spcBef>
                <a:spcPts val="0"/>
              </a:spcBef>
              <a:spcAft>
                <a:spcPts val="0"/>
              </a:spcAft>
              <a:buNone/>
            </a:pPr>
            <a:r>
              <a:rPr lang="en" sz="1850">
                <a:solidFill>
                  <a:srgbClr val="F3F3F3"/>
                </a:solidFill>
              </a:rPr>
              <a:t>	•	</a:t>
            </a:r>
            <a:r>
              <a:rPr b="1" lang="en" sz="1850">
                <a:solidFill>
                  <a:srgbClr val="F3F3F3"/>
                </a:solidFill>
              </a:rPr>
              <a:t>Privilege Mapping:</a:t>
            </a:r>
            <a:r>
              <a:rPr lang="en" sz="1850">
                <a:solidFill>
                  <a:srgbClr val="F3F3F3"/>
                </a:solidFill>
              </a:rPr>
              <a:t> Ensure that the privileges required by each part of the application are well-documented and justified.</a:t>
            </a:r>
            <a:endParaRPr sz="1850">
              <a:solidFill>
                <a:srgbClr val="F3F3F3"/>
              </a:solidFill>
            </a:endParaRPr>
          </a:p>
          <a:p>
            <a:pPr indent="-317500" lvl="0" marL="317500" rtl="0" algn="l">
              <a:spcBef>
                <a:spcPts val="0"/>
              </a:spcBef>
              <a:spcAft>
                <a:spcPts val="0"/>
              </a:spcAft>
              <a:buNone/>
            </a:pPr>
            <a:r>
              <a:rPr lang="en" sz="1850">
                <a:solidFill>
                  <a:srgbClr val="F3F3F3"/>
                </a:solidFill>
              </a:rPr>
              <a:t>	•	</a:t>
            </a:r>
            <a:r>
              <a:rPr b="1" lang="en" sz="1850">
                <a:solidFill>
                  <a:srgbClr val="F3F3F3"/>
                </a:solidFill>
              </a:rPr>
              <a:t>Sensitive Function Calls:</a:t>
            </a:r>
            <a:r>
              <a:rPr lang="en" sz="1850">
                <a:solidFill>
                  <a:srgbClr val="F3F3F3"/>
                </a:solidFill>
              </a:rPr>
              <a:t> Review any instances where the application requests higher privileges, such as file system access, network services, or resource manipulation.</a:t>
            </a:r>
            <a:endParaRPr sz="1850">
              <a:solidFill>
                <a:srgbClr val="F3F3F3"/>
              </a:solidFill>
            </a:endParaRPr>
          </a:p>
          <a:p>
            <a:pPr indent="-317500" lvl="0" marL="317500" rtl="0" algn="l">
              <a:spcBef>
                <a:spcPts val="0"/>
              </a:spcBef>
              <a:spcAft>
                <a:spcPts val="0"/>
              </a:spcAft>
              <a:buNone/>
            </a:pPr>
            <a:r>
              <a:rPr lang="en" sz="1850">
                <a:solidFill>
                  <a:srgbClr val="F3F3F3"/>
                </a:solidFill>
              </a:rPr>
              <a:t>	•	</a:t>
            </a:r>
            <a:r>
              <a:rPr b="1" lang="en" sz="1850">
                <a:solidFill>
                  <a:srgbClr val="F3F3F3"/>
                </a:solidFill>
              </a:rPr>
              <a:t>Privilege Dropping:</a:t>
            </a:r>
            <a:r>
              <a:rPr lang="en" sz="1850">
                <a:solidFill>
                  <a:srgbClr val="F3F3F3"/>
                </a:solidFill>
              </a:rPr>
              <a:t> Check that code drops unnecessary privileges immediately after sensitive operations are complete.</a:t>
            </a:r>
            <a:endParaRPr sz="1850">
              <a:solidFill>
                <a:srgbClr val="F3F3F3"/>
              </a:solidFill>
            </a:endParaRPr>
          </a:p>
          <a:p>
            <a:pPr indent="-317500" lvl="0" marL="317500" rtl="0" algn="l">
              <a:spcBef>
                <a:spcPts val="0"/>
              </a:spcBef>
              <a:spcAft>
                <a:spcPts val="0"/>
              </a:spcAft>
              <a:buNone/>
            </a:pPr>
            <a:r>
              <a:rPr lang="en" sz="1850">
                <a:solidFill>
                  <a:srgbClr val="F3F3F3"/>
                </a:solidFill>
              </a:rPr>
              <a:t>	•	</a:t>
            </a:r>
            <a:r>
              <a:rPr b="1" lang="en" sz="1850">
                <a:solidFill>
                  <a:srgbClr val="F3F3F3"/>
                </a:solidFill>
              </a:rPr>
              <a:t>Common Pitfalls:</a:t>
            </a:r>
            <a:r>
              <a:rPr lang="en" sz="1850">
                <a:solidFill>
                  <a:srgbClr val="F3F3F3"/>
                </a:solidFill>
              </a:rPr>
              <a:t> Look for common mistakes, such as neglecting to check the success of privilege-lowering functions or using privileged accounts unnecessarily for routine operations.</a:t>
            </a:r>
            <a:endParaRPr sz="1850">
              <a:solidFill>
                <a:srgbClr val="F3F3F3"/>
              </a:solidFill>
            </a:endParaRPr>
          </a:p>
          <a:p>
            <a:pPr indent="0" lvl="0" marL="0" rtl="0" algn="l">
              <a:spcBef>
                <a:spcPts val="0"/>
              </a:spcBef>
              <a:spcAft>
                <a:spcPts val="1200"/>
              </a:spcAft>
              <a:buNone/>
            </a:pPr>
            <a:r>
              <a:t/>
            </a:r>
            <a:endParaRPr sz="2600">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50">
                <a:solidFill>
                  <a:srgbClr val="F3F3F3"/>
                </a:solidFill>
              </a:rPr>
              <a:t>	•	Understand the concept of privilege management and its role in system security.</a:t>
            </a:r>
            <a:endParaRPr sz="1750">
              <a:solidFill>
                <a:srgbClr val="F3F3F3"/>
              </a:solidFill>
            </a:endParaRPr>
          </a:p>
          <a:p>
            <a:pPr indent="0" lvl="0" marL="0" rtl="0" algn="l">
              <a:spcBef>
                <a:spcPts val="0"/>
              </a:spcBef>
              <a:spcAft>
                <a:spcPts val="0"/>
              </a:spcAft>
              <a:buNone/>
            </a:pPr>
            <a:r>
              <a:rPr lang="en" sz="1750">
                <a:solidFill>
                  <a:srgbClr val="F3F3F3"/>
                </a:solidFill>
              </a:rPr>
              <a:t>	•	Learn the principles of Least Privilege and their impact on secure software design.</a:t>
            </a:r>
            <a:endParaRPr sz="1750">
              <a:solidFill>
                <a:srgbClr val="F3F3F3"/>
              </a:solidFill>
            </a:endParaRPr>
          </a:p>
          <a:p>
            <a:pPr indent="0" lvl="0" marL="0" rtl="0" algn="l">
              <a:spcBef>
                <a:spcPts val="0"/>
              </a:spcBef>
              <a:spcAft>
                <a:spcPts val="0"/>
              </a:spcAft>
              <a:buNone/>
            </a:pPr>
            <a:r>
              <a:rPr lang="en" sz="1750">
                <a:solidFill>
                  <a:srgbClr val="F3F3F3"/>
                </a:solidFill>
              </a:rPr>
              <a:t>	•	Examine examples of privilege mismanagement and its consequences.</a:t>
            </a:r>
            <a:endParaRPr sz="1750">
              <a:solidFill>
                <a:srgbClr val="F3F3F3"/>
              </a:solidFill>
            </a:endParaRPr>
          </a:p>
          <a:p>
            <a:pPr indent="0" lvl="0" marL="0" rtl="0" algn="l">
              <a:spcBef>
                <a:spcPts val="0"/>
              </a:spcBef>
              <a:spcAft>
                <a:spcPts val="0"/>
              </a:spcAft>
              <a:buNone/>
            </a:pPr>
            <a:r>
              <a:rPr lang="en" sz="1750">
                <a:solidFill>
                  <a:srgbClr val="F3F3F3"/>
                </a:solidFill>
              </a:rPr>
              <a:t>	•	Explore real-world scenarios where privilege misuse led to security vulnerabilities.</a:t>
            </a:r>
            <a:endParaRPr sz="1750">
              <a:solidFill>
                <a:srgbClr val="F3F3F3"/>
              </a:solidFill>
            </a:endParaRPr>
          </a:p>
          <a:p>
            <a:pPr indent="0" lvl="0" marL="0" rtl="0" algn="l">
              <a:spcBef>
                <a:spcPts val="0"/>
              </a:spcBef>
              <a:spcAft>
                <a:spcPts val="0"/>
              </a:spcAft>
              <a:buNone/>
            </a:pPr>
            <a:r>
              <a:rPr lang="en" sz="1750">
                <a:solidFill>
                  <a:srgbClr val="F3F3F3"/>
                </a:solidFill>
              </a:rPr>
              <a:t>	•	Identify best practices for reducing excessive privilege risks in software development.</a:t>
            </a:r>
            <a:endParaRPr sz="2500">
              <a:solidFill>
                <a:srgbClr val="F3F3F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for Privilege Mismanagement</a:t>
            </a:r>
            <a:endParaRPr/>
          </a:p>
        </p:txBody>
      </p:sp>
      <p:pic>
        <p:nvPicPr>
          <p:cNvPr id="177" name="Google Shape;177;p33"/>
          <p:cNvPicPr preferRelativeResize="0"/>
          <p:nvPr/>
        </p:nvPicPr>
        <p:blipFill>
          <a:blip r:embed="rId3">
            <a:alphaModFix/>
          </a:blip>
          <a:stretch>
            <a:fillRect/>
          </a:stretch>
        </p:blipFill>
        <p:spPr>
          <a:xfrm>
            <a:off x="382838" y="1124025"/>
            <a:ext cx="8378327"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Spotting the Sin in Application Testing</a:t>
            </a:r>
            <a:endParaRPr/>
          </a:p>
        </p:txBody>
      </p:sp>
      <p:sp>
        <p:nvSpPr>
          <p:cNvPr id="183" name="Google Shape;183;p34"/>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17500" lvl="0" marL="317500" rtl="0" algn="l">
              <a:spcBef>
                <a:spcPts val="0"/>
              </a:spcBef>
              <a:spcAft>
                <a:spcPts val="0"/>
              </a:spcAft>
              <a:buNone/>
            </a:pPr>
            <a:r>
              <a:rPr lang="en" sz="1450">
                <a:solidFill>
                  <a:srgbClr val="F3F3F3"/>
                </a:solidFill>
              </a:rPr>
              <a:t>	•	</a:t>
            </a:r>
            <a:r>
              <a:rPr b="1" lang="en" sz="1450">
                <a:solidFill>
                  <a:srgbClr val="F3F3F3"/>
                </a:solidFill>
              </a:rPr>
              <a:t>Run with Least Privilege:</a:t>
            </a:r>
            <a:r>
              <a:rPr lang="en" sz="1450">
                <a:solidFill>
                  <a:srgbClr val="F3F3F3"/>
                </a:solidFill>
              </a:rPr>
              <a:t> Test your application under non-administrator or low-privilege user accounts. If it fails, this could indicate that it is relying on unnecessary elevated privileges.</a:t>
            </a:r>
            <a:endParaRPr sz="1450">
              <a:solidFill>
                <a:srgbClr val="F3F3F3"/>
              </a:solidFill>
            </a:endParaRPr>
          </a:p>
          <a:p>
            <a:pPr indent="-317500" lvl="0" marL="317500" rtl="0" algn="l">
              <a:spcBef>
                <a:spcPts val="0"/>
              </a:spcBef>
              <a:spcAft>
                <a:spcPts val="0"/>
              </a:spcAft>
              <a:buNone/>
            </a:pPr>
            <a:r>
              <a:rPr lang="en" sz="1450">
                <a:solidFill>
                  <a:srgbClr val="F3F3F3"/>
                </a:solidFill>
              </a:rPr>
              <a:t>	•	</a:t>
            </a:r>
            <a:r>
              <a:rPr b="1" lang="en" sz="1450">
                <a:solidFill>
                  <a:srgbClr val="F3F3F3"/>
                </a:solidFill>
              </a:rPr>
              <a:t>Privilege Escalation Testing:</a:t>
            </a:r>
            <a:r>
              <a:rPr lang="en" sz="1450">
                <a:solidFill>
                  <a:srgbClr val="F3F3F3"/>
                </a:solidFill>
              </a:rPr>
              <a:t> Simulate attacks to determine if privilege escalation is possible, i.e., exploiting the application to gain higher-level privileges than intended.</a:t>
            </a:r>
            <a:endParaRPr sz="1450">
              <a:solidFill>
                <a:srgbClr val="F3F3F3"/>
              </a:solidFill>
            </a:endParaRPr>
          </a:p>
          <a:p>
            <a:pPr indent="-317500" lvl="0" marL="317500" rtl="0" algn="l">
              <a:spcBef>
                <a:spcPts val="0"/>
              </a:spcBef>
              <a:spcAft>
                <a:spcPts val="0"/>
              </a:spcAft>
              <a:buNone/>
            </a:pPr>
            <a:r>
              <a:rPr lang="en" sz="1450">
                <a:solidFill>
                  <a:srgbClr val="F3F3F3"/>
                </a:solidFill>
              </a:rPr>
              <a:t>	•	</a:t>
            </a:r>
            <a:r>
              <a:rPr b="1" lang="en" sz="1450">
                <a:solidFill>
                  <a:srgbClr val="F3F3F3"/>
                </a:solidFill>
              </a:rPr>
              <a:t>Use Security Testing Tools:</a:t>
            </a:r>
            <a:r>
              <a:rPr lang="en" sz="1450">
                <a:solidFill>
                  <a:srgbClr val="F3F3F3"/>
                </a:solidFill>
              </a:rPr>
              <a:t> Utilize tools like fuzzers or penetration testing suites to identify if vulnerabilities can be exploited due to the application’s privilege level.</a:t>
            </a:r>
            <a:endParaRPr sz="1450">
              <a:solidFill>
                <a:srgbClr val="F3F3F3"/>
              </a:solidFill>
            </a:endParaRPr>
          </a:p>
          <a:p>
            <a:pPr indent="-317500" lvl="0" marL="317500" rtl="0" algn="l">
              <a:spcBef>
                <a:spcPts val="0"/>
              </a:spcBef>
              <a:spcAft>
                <a:spcPts val="0"/>
              </a:spcAft>
              <a:buNone/>
            </a:pPr>
            <a:r>
              <a:rPr lang="en" sz="1450">
                <a:solidFill>
                  <a:srgbClr val="F3F3F3"/>
                </a:solidFill>
              </a:rPr>
              <a:t>	•	</a:t>
            </a:r>
            <a:r>
              <a:rPr b="1" lang="en" sz="1450">
                <a:solidFill>
                  <a:srgbClr val="F3F3F3"/>
                </a:solidFill>
              </a:rPr>
              <a:t>Logging and Monitoring:</a:t>
            </a:r>
            <a:r>
              <a:rPr lang="en" sz="1450">
                <a:solidFill>
                  <a:srgbClr val="F3F3F3"/>
                </a:solidFill>
              </a:rPr>
              <a:t> Ensure that any attempts to gain elevated privileges are logged and can be audited, as this will help in identifying misuse.</a:t>
            </a:r>
            <a:endParaRPr sz="1450">
              <a:solidFill>
                <a:srgbClr val="F3F3F3"/>
              </a:solidFill>
            </a:endParaRPr>
          </a:p>
          <a:p>
            <a:pPr indent="0" lvl="0" marL="0" rtl="0" algn="l">
              <a:spcBef>
                <a:spcPts val="0"/>
              </a:spcBef>
              <a:spcAft>
                <a:spcPts val="1200"/>
              </a:spcAft>
              <a:buNone/>
            </a:pPr>
            <a:r>
              <a:t/>
            </a:r>
            <a:endParaRPr sz="2200">
              <a:solidFill>
                <a:srgbClr val="F3F3F3"/>
              </a:solidFill>
            </a:endParaRPr>
          </a:p>
        </p:txBody>
      </p:sp>
      <p:pic>
        <p:nvPicPr>
          <p:cNvPr id="184" name="Google Shape;184;p34"/>
          <p:cNvPicPr preferRelativeResize="0"/>
          <p:nvPr/>
        </p:nvPicPr>
        <p:blipFill>
          <a:blip r:embed="rId3">
            <a:alphaModFix/>
          </a:blip>
          <a:stretch>
            <a:fillRect/>
          </a:stretch>
        </p:blipFill>
        <p:spPr>
          <a:xfrm>
            <a:off x="152400" y="3305138"/>
            <a:ext cx="8839204" cy="17997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Spotting the Sin in Application Testing</a:t>
            </a:r>
            <a:endParaRPr/>
          </a:p>
        </p:txBody>
      </p:sp>
      <p:pic>
        <p:nvPicPr>
          <p:cNvPr id="190" name="Google Shape;190;p35"/>
          <p:cNvPicPr preferRelativeResize="0"/>
          <p:nvPr/>
        </p:nvPicPr>
        <p:blipFill>
          <a:blip r:embed="rId3">
            <a:alphaModFix/>
          </a:blip>
          <a:stretch>
            <a:fillRect/>
          </a:stretch>
        </p:blipFill>
        <p:spPr>
          <a:xfrm>
            <a:off x="1697138" y="1051575"/>
            <a:ext cx="5749714" cy="38209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Redemption Steps: Running with Least Privilege	</a:t>
            </a:r>
            <a:endParaRPr/>
          </a:p>
        </p:txBody>
      </p:sp>
      <p:sp>
        <p:nvSpPr>
          <p:cNvPr id="196" name="Google Shape;19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0"/>
              </a:spcBef>
              <a:spcAft>
                <a:spcPts val="0"/>
              </a:spcAft>
              <a:buNone/>
            </a:pPr>
            <a:r>
              <a:rPr lang="en" sz="1450">
                <a:solidFill>
                  <a:srgbClr val="F3F3F3"/>
                </a:solidFill>
              </a:rPr>
              <a:t>	•	</a:t>
            </a:r>
            <a:r>
              <a:rPr b="1" lang="en" sz="1450">
                <a:solidFill>
                  <a:srgbClr val="F3F3F3"/>
                </a:solidFill>
              </a:rPr>
              <a:t>Principle of Least Privilege (PLP)</a:t>
            </a:r>
            <a:r>
              <a:rPr lang="en" sz="1450">
                <a:solidFill>
                  <a:srgbClr val="F3F3F3"/>
                </a:solidFill>
              </a:rPr>
              <a:t>: Ensure that code and users operate with the minimum set of permissions required to perform their tasks.</a:t>
            </a:r>
            <a:endParaRPr sz="1450">
              <a:solidFill>
                <a:srgbClr val="F3F3F3"/>
              </a:solidFill>
            </a:endParaRPr>
          </a:p>
          <a:p>
            <a:pPr indent="-127000" lvl="0" marL="127000" rtl="0" algn="l">
              <a:spcBef>
                <a:spcPts val="0"/>
              </a:spcBef>
              <a:spcAft>
                <a:spcPts val="0"/>
              </a:spcAft>
              <a:buNone/>
            </a:pPr>
            <a:r>
              <a:rPr lang="en" sz="1450">
                <a:solidFill>
                  <a:srgbClr val="F3F3F3"/>
                </a:solidFill>
              </a:rPr>
              <a:t>	•	</a:t>
            </a:r>
            <a:r>
              <a:rPr b="1" lang="en" sz="1450">
                <a:solidFill>
                  <a:srgbClr val="F3F3F3"/>
                </a:solidFill>
              </a:rPr>
              <a:t>Key Steps for Redemption</a:t>
            </a:r>
            <a:r>
              <a:rPr lang="en" sz="1450">
                <a:solidFill>
                  <a:srgbClr val="F3F3F3"/>
                </a:solidFill>
              </a:rPr>
              <a:t>:</a:t>
            </a:r>
            <a:endParaRPr sz="1450">
              <a:solidFill>
                <a:srgbClr val="F3F3F3"/>
              </a:solidFill>
            </a:endParaRPr>
          </a:p>
          <a:p>
            <a:pPr indent="-317500" lvl="0" marL="317500" rtl="0" algn="l">
              <a:spcBef>
                <a:spcPts val="0"/>
              </a:spcBef>
              <a:spcAft>
                <a:spcPts val="0"/>
              </a:spcAft>
              <a:buNone/>
            </a:pPr>
            <a:r>
              <a:rPr lang="en" sz="1450">
                <a:solidFill>
                  <a:srgbClr val="F3F3F3"/>
                </a:solidFill>
              </a:rPr>
              <a:t>	•	</a:t>
            </a:r>
            <a:r>
              <a:rPr b="1" lang="en" sz="1450">
                <a:solidFill>
                  <a:srgbClr val="F3F3F3"/>
                </a:solidFill>
              </a:rPr>
              <a:t>Identify necessary privileges</a:t>
            </a:r>
            <a:r>
              <a:rPr lang="en" sz="1450">
                <a:solidFill>
                  <a:srgbClr val="F3F3F3"/>
                </a:solidFill>
              </a:rPr>
              <a:t>: Assess what permissions your application or service truly needs.</a:t>
            </a:r>
            <a:endParaRPr sz="1450">
              <a:solidFill>
                <a:srgbClr val="F3F3F3"/>
              </a:solidFill>
            </a:endParaRPr>
          </a:p>
          <a:p>
            <a:pPr indent="-317500" lvl="0" marL="317500" rtl="0" algn="l">
              <a:spcBef>
                <a:spcPts val="0"/>
              </a:spcBef>
              <a:spcAft>
                <a:spcPts val="0"/>
              </a:spcAft>
              <a:buNone/>
            </a:pPr>
            <a:r>
              <a:rPr lang="en" sz="1450">
                <a:solidFill>
                  <a:srgbClr val="F3F3F3"/>
                </a:solidFill>
              </a:rPr>
              <a:t>	•	</a:t>
            </a:r>
            <a:r>
              <a:rPr b="1" lang="en" sz="1450">
                <a:solidFill>
                  <a:srgbClr val="F3F3F3"/>
                </a:solidFill>
              </a:rPr>
              <a:t>Remove unnecessary privileges</a:t>
            </a:r>
            <a:r>
              <a:rPr lang="en" sz="1450">
                <a:solidFill>
                  <a:srgbClr val="F3F3F3"/>
                </a:solidFill>
              </a:rPr>
              <a:t>: Drop or disable any privileges that are not critical to the application’s functionality.</a:t>
            </a:r>
            <a:endParaRPr sz="1450">
              <a:solidFill>
                <a:srgbClr val="F3F3F3"/>
              </a:solidFill>
            </a:endParaRPr>
          </a:p>
          <a:p>
            <a:pPr indent="-317500" lvl="0" marL="317500" rtl="0" algn="l">
              <a:spcBef>
                <a:spcPts val="0"/>
              </a:spcBef>
              <a:spcAft>
                <a:spcPts val="0"/>
              </a:spcAft>
              <a:buNone/>
            </a:pPr>
            <a:r>
              <a:rPr lang="en" sz="1450">
                <a:solidFill>
                  <a:srgbClr val="F3F3F3"/>
                </a:solidFill>
              </a:rPr>
              <a:t>	•	</a:t>
            </a:r>
            <a:r>
              <a:rPr b="1" lang="en" sz="1450">
                <a:solidFill>
                  <a:srgbClr val="F3F3F3"/>
                </a:solidFill>
              </a:rPr>
              <a:t>Implement privilege separation</a:t>
            </a:r>
            <a:r>
              <a:rPr lang="en" sz="1450">
                <a:solidFill>
                  <a:srgbClr val="F3F3F3"/>
                </a:solidFill>
              </a:rPr>
              <a:t>: Ensure that processes or applications are compartmentalized, with sensitive operations being isolated.</a:t>
            </a:r>
            <a:endParaRPr sz="1450">
              <a:solidFill>
                <a:srgbClr val="F3F3F3"/>
              </a:solidFill>
            </a:endParaRPr>
          </a:p>
          <a:p>
            <a:pPr indent="-127000" lvl="0" marL="127000" rtl="0" algn="l">
              <a:spcBef>
                <a:spcPts val="0"/>
              </a:spcBef>
              <a:spcAft>
                <a:spcPts val="0"/>
              </a:spcAft>
              <a:buNone/>
            </a:pPr>
            <a:r>
              <a:rPr lang="en" sz="1450">
                <a:solidFill>
                  <a:srgbClr val="F3F3F3"/>
                </a:solidFill>
              </a:rPr>
              <a:t>	•	</a:t>
            </a:r>
            <a:r>
              <a:rPr b="1" lang="en" sz="1450">
                <a:solidFill>
                  <a:srgbClr val="F3F3F3"/>
                </a:solidFill>
              </a:rPr>
              <a:t>Time-Bound Privileges</a:t>
            </a:r>
            <a:r>
              <a:rPr lang="en" sz="1450">
                <a:solidFill>
                  <a:srgbClr val="F3F3F3"/>
                </a:solidFill>
              </a:rPr>
              <a:t>: Limit the time a process holds elevated privileges—return to lower privilege as soon as the sensitive task is completed.</a:t>
            </a:r>
            <a:endParaRPr sz="1450">
              <a:solidFill>
                <a:srgbClr val="F3F3F3"/>
              </a:solidFill>
            </a:endParaRPr>
          </a:p>
          <a:p>
            <a:pPr indent="-127000" lvl="0" marL="127000" rtl="0" algn="l">
              <a:spcBef>
                <a:spcPts val="0"/>
              </a:spcBef>
              <a:spcAft>
                <a:spcPts val="0"/>
              </a:spcAft>
              <a:buNone/>
            </a:pPr>
            <a:r>
              <a:rPr lang="en" sz="1450">
                <a:solidFill>
                  <a:srgbClr val="F3F3F3"/>
                </a:solidFill>
              </a:rPr>
              <a:t>	•	</a:t>
            </a:r>
            <a:r>
              <a:rPr b="1" lang="en" sz="1450">
                <a:solidFill>
                  <a:srgbClr val="F3F3F3"/>
                </a:solidFill>
              </a:rPr>
              <a:t>Granular Privilege Management</a:t>
            </a:r>
            <a:r>
              <a:rPr lang="en" sz="1450">
                <a:solidFill>
                  <a:srgbClr val="F3F3F3"/>
                </a:solidFill>
              </a:rPr>
              <a:t>: Leverage features like roles, tokens, or capabilities to enforce fine-grained control over system permissions.</a:t>
            </a:r>
            <a:endParaRPr sz="1450">
              <a:solidFill>
                <a:srgbClr val="F3F3F3"/>
              </a:solidFill>
            </a:endParaRPr>
          </a:p>
          <a:p>
            <a:pPr indent="0" lvl="0" marL="0" rtl="0" algn="l">
              <a:spcBef>
                <a:spcPts val="0"/>
              </a:spcBef>
              <a:spcAft>
                <a:spcPts val="1200"/>
              </a:spcAft>
              <a:buNone/>
            </a:pPr>
            <a:r>
              <a:t/>
            </a:r>
            <a:endParaRPr sz="2200">
              <a:solidFill>
                <a:srgbClr val="F3F3F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Redemption Steps: Running with Least Privilege</a:t>
            </a:r>
            <a:endParaRPr/>
          </a:p>
        </p:txBody>
      </p:sp>
      <p:pic>
        <p:nvPicPr>
          <p:cNvPr id="202" name="Google Shape;202;p37"/>
          <p:cNvPicPr preferRelativeResize="0"/>
          <p:nvPr/>
        </p:nvPicPr>
        <p:blipFill>
          <a:blip r:embed="rId3">
            <a:alphaModFix/>
          </a:blip>
          <a:stretch>
            <a:fillRect/>
          </a:stretch>
        </p:blipFill>
        <p:spPr>
          <a:xfrm>
            <a:off x="784313" y="1117425"/>
            <a:ext cx="7575373" cy="38209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Windows-Specific Redemption: Dropping Privileges</a:t>
            </a:r>
            <a:endParaRPr/>
          </a:p>
        </p:txBody>
      </p:sp>
      <p:sp>
        <p:nvSpPr>
          <p:cNvPr id="208" name="Google Shape;208;p3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127000" lvl="0" marL="127000" rtl="0" algn="l">
              <a:lnSpc>
                <a:spcPct val="95000"/>
              </a:lnSpc>
              <a:spcBef>
                <a:spcPts val="0"/>
              </a:spcBef>
              <a:spcAft>
                <a:spcPts val="0"/>
              </a:spcAft>
              <a:buSzPts val="688"/>
              <a:buNone/>
            </a:pPr>
            <a:r>
              <a:rPr lang="en" sz="1456">
                <a:solidFill>
                  <a:srgbClr val="F3F3F3"/>
                </a:solidFill>
              </a:rPr>
              <a:t>	•	</a:t>
            </a:r>
            <a:r>
              <a:rPr b="1" lang="en" sz="1456">
                <a:solidFill>
                  <a:srgbClr val="F3F3F3"/>
                </a:solidFill>
              </a:rPr>
              <a:t>Privilege Reduction in Windows</a:t>
            </a:r>
            <a:r>
              <a:rPr lang="en" sz="1456">
                <a:solidFill>
                  <a:srgbClr val="F3F3F3"/>
                </a:solidFill>
              </a:rPr>
              <a:t>:</a:t>
            </a:r>
            <a:endParaRPr sz="1456">
              <a:solidFill>
                <a:srgbClr val="F3F3F3"/>
              </a:solidFill>
            </a:endParaRPr>
          </a:p>
          <a:p>
            <a:pPr indent="-317500" lvl="0" marL="317500" rtl="0" algn="l">
              <a:lnSpc>
                <a:spcPct val="95000"/>
              </a:lnSpc>
              <a:spcBef>
                <a:spcPts val="0"/>
              </a:spcBef>
              <a:spcAft>
                <a:spcPts val="0"/>
              </a:spcAft>
              <a:buSzPts val="688"/>
              <a:buNone/>
            </a:pPr>
            <a:r>
              <a:rPr lang="en" sz="1456">
                <a:solidFill>
                  <a:srgbClr val="F3F3F3"/>
                </a:solidFill>
              </a:rPr>
              <a:t>	•	In Windows, privileges can be managed via tokens that determine the access level of processes.</a:t>
            </a:r>
            <a:endParaRPr sz="1456">
              <a:solidFill>
                <a:srgbClr val="F3F3F3"/>
              </a:solidFill>
            </a:endParaRPr>
          </a:p>
          <a:p>
            <a:pPr indent="-127000" lvl="0" marL="127000" rtl="0" algn="l">
              <a:lnSpc>
                <a:spcPct val="95000"/>
              </a:lnSpc>
              <a:spcBef>
                <a:spcPts val="0"/>
              </a:spcBef>
              <a:spcAft>
                <a:spcPts val="0"/>
              </a:spcAft>
              <a:buSzPts val="688"/>
              <a:buNone/>
            </a:pPr>
            <a:r>
              <a:rPr lang="en" sz="1456">
                <a:solidFill>
                  <a:srgbClr val="F3F3F3"/>
                </a:solidFill>
              </a:rPr>
              <a:t>	•	</a:t>
            </a:r>
            <a:r>
              <a:rPr b="1" lang="en" sz="1456">
                <a:solidFill>
                  <a:srgbClr val="F3F3F3"/>
                </a:solidFill>
              </a:rPr>
              <a:t>Token Adjustments</a:t>
            </a:r>
            <a:r>
              <a:rPr lang="en" sz="1456">
                <a:solidFill>
                  <a:srgbClr val="F3F3F3"/>
                </a:solidFill>
              </a:rPr>
              <a:t>:</a:t>
            </a:r>
            <a:endParaRPr sz="1456">
              <a:solidFill>
                <a:srgbClr val="F3F3F3"/>
              </a:solidFill>
            </a:endParaRPr>
          </a:p>
          <a:p>
            <a:pPr indent="-317500" lvl="0" marL="317500" rtl="0" algn="l">
              <a:lnSpc>
                <a:spcPct val="95000"/>
              </a:lnSpc>
              <a:spcBef>
                <a:spcPts val="0"/>
              </a:spcBef>
              <a:spcAft>
                <a:spcPts val="0"/>
              </a:spcAft>
              <a:buSzPts val="688"/>
              <a:buNone/>
            </a:pPr>
            <a:r>
              <a:rPr lang="en" sz="1456">
                <a:solidFill>
                  <a:srgbClr val="F3F3F3"/>
                </a:solidFill>
              </a:rPr>
              <a:t>	•	Use the </a:t>
            </a:r>
            <a:r>
              <a:rPr lang="en" sz="1456">
                <a:solidFill>
                  <a:srgbClr val="FF0000"/>
                </a:solidFill>
              </a:rPr>
              <a:t>AdjustTokenPrivileges()</a:t>
            </a:r>
            <a:r>
              <a:rPr lang="en" sz="1456">
                <a:solidFill>
                  <a:srgbClr val="F3F3F3"/>
                </a:solidFill>
              </a:rPr>
              <a:t> function to strip unnecessary privileges from processes.</a:t>
            </a:r>
            <a:endParaRPr sz="1456">
              <a:solidFill>
                <a:srgbClr val="F3F3F3"/>
              </a:solidFill>
            </a:endParaRPr>
          </a:p>
          <a:p>
            <a:pPr indent="-317500" lvl="0" marL="317500" rtl="0" algn="l">
              <a:lnSpc>
                <a:spcPct val="95000"/>
              </a:lnSpc>
              <a:spcBef>
                <a:spcPts val="0"/>
              </a:spcBef>
              <a:spcAft>
                <a:spcPts val="0"/>
              </a:spcAft>
              <a:buSzPts val="688"/>
              <a:buNone/>
            </a:pPr>
            <a:r>
              <a:rPr lang="en" sz="1456">
                <a:solidFill>
                  <a:srgbClr val="F3F3F3"/>
                </a:solidFill>
              </a:rPr>
              <a:t>	•	Example: Removing administrative-level capabilities early in the application lifecycle ensures minimal exposure.</a:t>
            </a:r>
            <a:endParaRPr sz="1456">
              <a:solidFill>
                <a:srgbClr val="F3F3F3"/>
              </a:solidFill>
            </a:endParaRPr>
          </a:p>
          <a:p>
            <a:pPr indent="0" lvl="0" marL="0" rtl="0" algn="l">
              <a:lnSpc>
                <a:spcPct val="95000"/>
              </a:lnSpc>
              <a:spcBef>
                <a:spcPts val="0"/>
              </a:spcBef>
              <a:spcAft>
                <a:spcPts val="1200"/>
              </a:spcAft>
              <a:buSzPts val="688"/>
              <a:buNone/>
            </a:pPr>
            <a:r>
              <a:t/>
            </a:r>
            <a:endParaRPr sz="1925">
              <a:solidFill>
                <a:srgbClr val="F3F3F3"/>
              </a:solidFill>
            </a:endParaRPr>
          </a:p>
        </p:txBody>
      </p:sp>
      <p:pic>
        <p:nvPicPr>
          <p:cNvPr id="209" name="Google Shape;209;p38"/>
          <p:cNvPicPr preferRelativeResize="0"/>
          <p:nvPr/>
        </p:nvPicPr>
        <p:blipFill>
          <a:blip r:embed="rId3">
            <a:alphaModFix/>
          </a:blip>
          <a:stretch>
            <a:fillRect/>
          </a:stretch>
        </p:blipFill>
        <p:spPr>
          <a:xfrm>
            <a:off x="711200" y="2691627"/>
            <a:ext cx="7721575" cy="1441175"/>
          </a:xfrm>
          <a:prstGeom prst="rect">
            <a:avLst/>
          </a:prstGeom>
          <a:noFill/>
          <a:ln>
            <a:noFill/>
          </a:ln>
        </p:spPr>
      </p:pic>
      <p:pic>
        <p:nvPicPr>
          <p:cNvPr id="210" name="Google Shape;210;p38"/>
          <p:cNvPicPr preferRelativeResize="0"/>
          <p:nvPr/>
        </p:nvPicPr>
        <p:blipFill>
          <a:blip r:embed="rId4">
            <a:alphaModFix/>
          </a:blip>
          <a:stretch>
            <a:fillRect/>
          </a:stretch>
        </p:blipFill>
        <p:spPr>
          <a:xfrm>
            <a:off x="548538" y="4078699"/>
            <a:ext cx="8046899" cy="1064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Redemption Code: Windows	</a:t>
            </a:r>
            <a:endParaRPr/>
          </a:p>
        </p:txBody>
      </p:sp>
      <p:sp>
        <p:nvSpPr>
          <p:cNvPr id="216" name="Google Shape;21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lnSpc>
                <a:spcPct val="95000"/>
              </a:lnSpc>
              <a:spcBef>
                <a:spcPts val="0"/>
              </a:spcBef>
              <a:spcAft>
                <a:spcPts val="0"/>
              </a:spcAft>
              <a:buSzPts val="935"/>
              <a:buNone/>
            </a:pPr>
            <a:r>
              <a:rPr lang="en" sz="1532">
                <a:solidFill>
                  <a:srgbClr val="F3F3F3"/>
                </a:solidFill>
              </a:rPr>
              <a:t>	•	</a:t>
            </a:r>
            <a:r>
              <a:rPr b="1" lang="en" sz="1532">
                <a:solidFill>
                  <a:srgbClr val="F3F3F3"/>
                </a:solidFill>
              </a:rPr>
              <a:t>Practical Implementation of Privilege Reduction</a:t>
            </a:r>
            <a:r>
              <a:rPr lang="en" sz="1532">
                <a:solidFill>
                  <a:srgbClr val="F3F3F3"/>
                </a:solidFill>
              </a:rPr>
              <a:t>:</a:t>
            </a:r>
            <a:endParaRPr sz="1532">
              <a:solidFill>
                <a:srgbClr val="F3F3F3"/>
              </a:solidFill>
            </a:endParaRPr>
          </a:p>
          <a:p>
            <a:pPr indent="-317500" lvl="0" marL="317500" rtl="0" algn="l">
              <a:lnSpc>
                <a:spcPct val="95000"/>
              </a:lnSpc>
              <a:spcBef>
                <a:spcPts val="0"/>
              </a:spcBef>
              <a:spcAft>
                <a:spcPts val="0"/>
              </a:spcAft>
              <a:buSzPts val="935"/>
              <a:buNone/>
            </a:pPr>
            <a:r>
              <a:rPr lang="en" sz="1532">
                <a:solidFill>
                  <a:srgbClr val="F3F3F3"/>
                </a:solidFill>
              </a:rPr>
              <a:t>	•	</a:t>
            </a:r>
            <a:r>
              <a:rPr b="1" lang="en" sz="1532">
                <a:solidFill>
                  <a:srgbClr val="F3F3F3"/>
                </a:solidFill>
              </a:rPr>
              <a:t>Step 1</a:t>
            </a:r>
            <a:r>
              <a:rPr lang="en" sz="1532">
                <a:solidFill>
                  <a:srgbClr val="F3F3F3"/>
                </a:solidFill>
              </a:rPr>
              <a:t>: Identify which privileges your application requires to run.</a:t>
            </a:r>
            <a:endParaRPr sz="1532">
              <a:solidFill>
                <a:srgbClr val="F3F3F3"/>
              </a:solidFill>
            </a:endParaRPr>
          </a:p>
          <a:p>
            <a:pPr indent="-317500" lvl="0" marL="317500" rtl="0" algn="l">
              <a:lnSpc>
                <a:spcPct val="95000"/>
              </a:lnSpc>
              <a:spcBef>
                <a:spcPts val="0"/>
              </a:spcBef>
              <a:spcAft>
                <a:spcPts val="0"/>
              </a:spcAft>
              <a:buSzPts val="935"/>
              <a:buNone/>
            </a:pPr>
            <a:r>
              <a:rPr lang="en" sz="1532">
                <a:solidFill>
                  <a:srgbClr val="F3F3F3"/>
                </a:solidFill>
              </a:rPr>
              <a:t>	•	</a:t>
            </a:r>
            <a:r>
              <a:rPr b="1" lang="en" sz="1532">
                <a:solidFill>
                  <a:srgbClr val="F3F3F3"/>
                </a:solidFill>
              </a:rPr>
              <a:t>Step 2</a:t>
            </a:r>
            <a:r>
              <a:rPr lang="en" sz="1532">
                <a:solidFill>
                  <a:srgbClr val="F3F3F3"/>
                </a:solidFill>
              </a:rPr>
              <a:t>: Strip the privileges not needed using </a:t>
            </a:r>
            <a:r>
              <a:rPr lang="en" sz="1532">
                <a:solidFill>
                  <a:srgbClr val="FF0000"/>
                </a:solidFill>
              </a:rPr>
              <a:t>DropPrivs()</a:t>
            </a:r>
            <a:r>
              <a:rPr lang="en" sz="1532">
                <a:solidFill>
                  <a:srgbClr val="F3F3F3"/>
                </a:solidFill>
              </a:rPr>
              <a:t> (example below).</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317500" lvl="0" marL="317500" rtl="0" algn="l">
              <a:lnSpc>
                <a:spcPct val="95000"/>
              </a:lnSpc>
              <a:spcBef>
                <a:spcPts val="0"/>
              </a:spcBef>
              <a:spcAft>
                <a:spcPts val="0"/>
              </a:spcAft>
              <a:buSzPts val="935"/>
              <a:buNone/>
            </a:pPr>
            <a:r>
              <a:t/>
            </a:r>
            <a:endParaRPr sz="1532">
              <a:solidFill>
                <a:srgbClr val="F3F3F3"/>
              </a:solidFill>
            </a:endParaRPr>
          </a:p>
          <a:p>
            <a:pPr indent="-127000" lvl="0" marL="127000" rtl="0" algn="l">
              <a:lnSpc>
                <a:spcPct val="95000"/>
              </a:lnSpc>
              <a:spcBef>
                <a:spcPts val="0"/>
              </a:spcBef>
              <a:spcAft>
                <a:spcPts val="0"/>
              </a:spcAft>
              <a:buSzPts val="935"/>
              <a:buNone/>
            </a:pPr>
            <a:r>
              <a:rPr lang="en" sz="1532">
                <a:solidFill>
                  <a:srgbClr val="F3F3F3"/>
                </a:solidFill>
              </a:rPr>
              <a:t>	•	</a:t>
            </a:r>
            <a:r>
              <a:rPr b="1" lang="en" sz="1532">
                <a:solidFill>
                  <a:srgbClr val="F3F3F3"/>
                </a:solidFill>
              </a:rPr>
              <a:t>Core Concept</a:t>
            </a:r>
            <a:r>
              <a:rPr lang="en" sz="1532">
                <a:solidFill>
                  <a:srgbClr val="F3F3F3"/>
                </a:solidFill>
              </a:rPr>
              <a:t>: Privilege stripping should be initiated as early as possible in the application’s execution lifecycle to reduce attack surface.</a:t>
            </a:r>
            <a:endParaRPr sz="1532">
              <a:solidFill>
                <a:srgbClr val="F3F3F3"/>
              </a:solidFill>
            </a:endParaRPr>
          </a:p>
          <a:p>
            <a:pPr indent="0" lvl="0" marL="0" rtl="0" algn="l">
              <a:lnSpc>
                <a:spcPct val="95000"/>
              </a:lnSpc>
              <a:spcBef>
                <a:spcPts val="0"/>
              </a:spcBef>
              <a:spcAft>
                <a:spcPts val="1200"/>
              </a:spcAft>
              <a:buSzPts val="935"/>
              <a:buNone/>
            </a:pPr>
            <a:r>
              <a:t/>
            </a:r>
            <a:endParaRPr sz="2170">
              <a:solidFill>
                <a:srgbClr val="F3F3F3"/>
              </a:solidFill>
            </a:endParaRPr>
          </a:p>
        </p:txBody>
      </p:sp>
      <p:pic>
        <p:nvPicPr>
          <p:cNvPr id="217" name="Google Shape;217;p39"/>
          <p:cNvPicPr preferRelativeResize="0"/>
          <p:nvPr/>
        </p:nvPicPr>
        <p:blipFill>
          <a:blip r:embed="rId3">
            <a:alphaModFix/>
          </a:blip>
          <a:stretch>
            <a:fillRect/>
          </a:stretch>
        </p:blipFill>
        <p:spPr>
          <a:xfrm>
            <a:off x="1867639" y="2063775"/>
            <a:ext cx="5408725" cy="2290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Redemption Code: Windows	</a:t>
            </a:r>
            <a:endParaRPr/>
          </a:p>
          <a:p>
            <a:pPr indent="0" lvl="0" marL="0" rtl="0" algn="l">
              <a:spcBef>
                <a:spcPts val="0"/>
              </a:spcBef>
              <a:spcAft>
                <a:spcPts val="0"/>
              </a:spcAft>
              <a:buNone/>
            </a:pPr>
            <a:r>
              <a:t/>
            </a:r>
            <a:endParaRPr/>
          </a:p>
        </p:txBody>
      </p:sp>
      <p:pic>
        <p:nvPicPr>
          <p:cNvPr id="223" name="Google Shape;223;p40"/>
          <p:cNvPicPr preferRelativeResize="0"/>
          <p:nvPr/>
        </p:nvPicPr>
        <p:blipFill>
          <a:blip r:embed="rId3">
            <a:alphaModFix/>
          </a:blip>
          <a:stretch>
            <a:fillRect/>
          </a:stretch>
        </p:blipFill>
        <p:spPr>
          <a:xfrm>
            <a:off x="152400" y="1638125"/>
            <a:ext cx="8839204" cy="25335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Linux-Specific Redemption: Capabilities</a:t>
            </a:r>
            <a:endParaRPr/>
          </a:p>
        </p:txBody>
      </p:sp>
      <p:sp>
        <p:nvSpPr>
          <p:cNvPr id="229" name="Google Shape;229;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50">
                <a:solidFill>
                  <a:srgbClr val="F3F3F3"/>
                </a:solidFill>
              </a:rPr>
              <a:t>Linux-Specific Redemption: Capabilities</a:t>
            </a:r>
            <a:endParaRPr b="1" sz="1350">
              <a:solidFill>
                <a:srgbClr val="F3F3F3"/>
              </a:solidFill>
            </a:endParaRPr>
          </a:p>
          <a:p>
            <a:pPr indent="-127000" lvl="0" marL="127000" rtl="0" algn="l">
              <a:spcBef>
                <a:spcPts val="0"/>
              </a:spcBef>
              <a:spcAft>
                <a:spcPts val="0"/>
              </a:spcAft>
              <a:buNone/>
            </a:pPr>
            <a:r>
              <a:rPr lang="en" sz="1250">
                <a:solidFill>
                  <a:srgbClr val="F3F3F3"/>
                </a:solidFill>
              </a:rPr>
              <a:t>	•	</a:t>
            </a:r>
            <a:r>
              <a:rPr b="1" lang="en" sz="1250">
                <a:solidFill>
                  <a:srgbClr val="F3F3F3"/>
                </a:solidFill>
              </a:rPr>
              <a:t>Capabilities in Linux</a:t>
            </a:r>
            <a:r>
              <a:rPr lang="en" sz="1250">
                <a:solidFill>
                  <a:srgbClr val="F3F3F3"/>
                </a:solidFill>
              </a:rPr>
              <a:t>:</a:t>
            </a:r>
            <a:endParaRPr sz="1250">
              <a:solidFill>
                <a:srgbClr val="F3F3F3"/>
              </a:solidFill>
            </a:endParaRPr>
          </a:p>
          <a:p>
            <a:pPr indent="-317500" lvl="0" marL="317500" rtl="0" algn="l">
              <a:spcBef>
                <a:spcPts val="0"/>
              </a:spcBef>
              <a:spcAft>
                <a:spcPts val="0"/>
              </a:spcAft>
              <a:buNone/>
            </a:pPr>
            <a:r>
              <a:rPr lang="en" sz="1250">
                <a:solidFill>
                  <a:srgbClr val="F3F3F3"/>
                </a:solidFill>
              </a:rPr>
              <a:t>	•	Unlike Windows, Linux does not have granular privilege tokens but supports capabilities for fine-grained access control.</a:t>
            </a:r>
            <a:endParaRPr sz="1250">
              <a:solidFill>
                <a:srgbClr val="F3F3F3"/>
              </a:solidFill>
            </a:endParaRPr>
          </a:p>
          <a:p>
            <a:pPr indent="-127000" lvl="0" marL="127000" rtl="0" algn="l">
              <a:spcBef>
                <a:spcPts val="0"/>
              </a:spcBef>
              <a:spcAft>
                <a:spcPts val="0"/>
              </a:spcAft>
              <a:buNone/>
            </a:pPr>
            <a:r>
              <a:rPr lang="en" sz="1250">
                <a:solidFill>
                  <a:srgbClr val="F3F3F3"/>
                </a:solidFill>
              </a:rPr>
              <a:t>	•	</a:t>
            </a:r>
            <a:r>
              <a:rPr b="1" lang="en" sz="1250">
                <a:solidFill>
                  <a:srgbClr val="F3F3F3"/>
                </a:solidFill>
              </a:rPr>
              <a:t>Examples of Capabilities</a:t>
            </a:r>
            <a:r>
              <a:rPr lang="en" sz="1250">
                <a:solidFill>
                  <a:srgbClr val="F3F3F3"/>
                </a:solidFill>
              </a:rPr>
              <a:t>:</a:t>
            </a:r>
            <a:endParaRPr sz="1250">
              <a:solidFill>
                <a:srgbClr val="F3F3F3"/>
              </a:solidFill>
            </a:endParaRPr>
          </a:p>
          <a:p>
            <a:pPr indent="-317500" lvl="0" marL="317500" rtl="0" algn="l">
              <a:spcBef>
                <a:spcPts val="0"/>
              </a:spcBef>
              <a:spcAft>
                <a:spcPts val="0"/>
              </a:spcAft>
              <a:buNone/>
            </a:pPr>
            <a:r>
              <a:rPr lang="en" sz="1250">
                <a:solidFill>
                  <a:srgbClr val="F3F3F3"/>
                </a:solidFill>
              </a:rPr>
              <a:t>	•	</a:t>
            </a:r>
            <a:r>
              <a:rPr lang="en" sz="1250">
                <a:solidFill>
                  <a:srgbClr val="FF0000"/>
                </a:solidFill>
              </a:rPr>
              <a:t>CAP_SYS_ADMIN</a:t>
            </a:r>
            <a:r>
              <a:rPr lang="en" sz="1250">
                <a:solidFill>
                  <a:srgbClr val="F3F3F3"/>
                </a:solidFill>
              </a:rPr>
              <a:t>: High-level system capabilities, often overused—should be limited.</a:t>
            </a:r>
            <a:endParaRPr sz="1250">
              <a:solidFill>
                <a:srgbClr val="F3F3F3"/>
              </a:solidFill>
            </a:endParaRPr>
          </a:p>
          <a:p>
            <a:pPr indent="-317500" lvl="0" marL="317500" rtl="0" algn="l">
              <a:spcBef>
                <a:spcPts val="0"/>
              </a:spcBef>
              <a:spcAft>
                <a:spcPts val="0"/>
              </a:spcAft>
              <a:buNone/>
            </a:pPr>
            <a:r>
              <a:rPr lang="en" sz="1250">
                <a:solidFill>
                  <a:srgbClr val="F3F3F3"/>
                </a:solidFill>
              </a:rPr>
              <a:t>	•	</a:t>
            </a:r>
            <a:r>
              <a:rPr lang="en" sz="1250">
                <a:solidFill>
                  <a:srgbClr val="FF0000"/>
                </a:solidFill>
              </a:rPr>
              <a:t>CAP_NET_BIND_SERVICE</a:t>
            </a:r>
            <a:r>
              <a:rPr lang="en" sz="1250">
                <a:solidFill>
                  <a:srgbClr val="F3F3F3"/>
                </a:solidFill>
              </a:rPr>
              <a:t>: Allows binding to privileged ports (e.g., port 80).</a:t>
            </a:r>
            <a:endParaRPr sz="1250">
              <a:solidFill>
                <a:srgbClr val="F3F3F3"/>
              </a:solidFill>
            </a:endParaRPr>
          </a:p>
          <a:p>
            <a:pPr indent="-127000" lvl="0" marL="127000" rtl="0" algn="l">
              <a:spcBef>
                <a:spcPts val="0"/>
              </a:spcBef>
              <a:spcAft>
                <a:spcPts val="0"/>
              </a:spcAft>
              <a:buNone/>
            </a:pPr>
            <a:r>
              <a:rPr lang="en" sz="1250">
                <a:solidFill>
                  <a:srgbClr val="F3F3F3"/>
                </a:solidFill>
              </a:rPr>
              <a:t>	•	</a:t>
            </a:r>
            <a:r>
              <a:rPr b="1" lang="en" sz="1250">
                <a:solidFill>
                  <a:srgbClr val="F3F3F3"/>
                </a:solidFill>
              </a:rPr>
              <a:t>Practical Approach</a:t>
            </a:r>
            <a:r>
              <a:rPr lang="en" sz="1250">
                <a:solidFill>
                  <a:srgbClr val="F3F3F3"/>
                </a:solidFill>
              </a:rPr>
              <a:t>:</a:t>
            </a:r>
            <a:endParaRPr sz="1250">
              <a:solidFill>
                <a:srgbClr val="F3F3F3"/>
              </a:solidFill>
            </a:endParaRPr>
          </a:p>
          <a:p>
            <a:pPr indent="-317500" lvl="0" marL="317500" rtl="0" algn="l">
              <a:spcBef>
                <a:spcPts val="0"/>
              </a:spcBef>
              <a:spcAft>
                <a:spcPts val="0"/>
              </a:spcAft>
              <a:buNone/>
            </a:pPr>
            <a:r>
              <a:rPr lang="en" sz="1250">
                <a:solidFill>
                  <a:srgbClr val="F3F3F3"/>
                </a:solidFill>
              </a:rPr>
              <a:t>	•	Limit the scope of capabilities granted to processes. For example, only grant </a:t>
            </a:r>
            <a:r>
              <a:rPr lang="en" sz="1250">
                <a:solidFill>
                  <a:srgbClr val="FF0000"/>
                </a:solidFill>
              </a:rPr>
              <a:t>CAP_NET_BIND_SERVICE</a:t>
            </a:r>
            <a:r>
              <a:rPr lang="en" sz="1250">
                <a:solidFill>
                  <a:srgbClr val="F3F3F3"/>
                </a:solidFill>
              </a:rPr>
              <a:t> to processes that need to listen on port 80.</a:t>
            </a:r>
            <a:endParaRPr sz="1250">
              <a:solidFill>
                <a:srgbClr val="F3F3F3"/>
              </a:solidFill>
            </a:endParaRPr>
          </a:p>
          <a:p>
            <a:pPr indent="-317500" lvl="0" marL="317500" rtl="0" algn="l">
              <a:spcBef>
                <a:spcPts val="0"/>
              </a:spcBef>
              <a:spcAft>
                <a:spcPts val="0"/>
              </a:spcAft>
              <a:buNone/>
            </a:pPr>
            <a:r>
              <a:rPr lang="en" sz="1250">
                <a:solidFill>
                  <a:srgbClr val="F3F3F3"/>
                </a:solidFill>
              </a:rPr>
              <a:t>	•	Use tools like libcap to remove or set capabilities at runtime.</a:t>
            </a:r>
            <a:endParaRPr sz="1250">
              <a:solidFill>
                <a:srgbClr val="F3F3F3"/>
              </a:solidFill>
            </a:endParaRPr>
          </a:p>
          <a:p>
            <a:pPr indent="-127000" lvl="0" marL="127000" rtl="0" algn="l">
              <a:spcBef>
                <a:spcPts val="0"/>
              </a:spcBef>
              <a:spcAft>
                <a:spcPts val="0"/>
              </a:spcAft>
              <a:buNone/>
            </a:pPr>
            <a:r>
              <a:rPr lang="en" sz="1250">
                <a:solidFill>
                  <a:srgbClr val="F3F3F3"/>
                </a:solidFill>
              </a:rPr>
              <a:t>	•	</a:t>
            </a:r>
            <a:r>
              <a:rPr b="1" lang="en" sz="1250">
                <a:solidFill>
                  <a:srgbClr val="F3F3F3"/>
                </a:solidFill>
              </a:rPr>
              <a:t>Example</a:t>
            </a:r>
            <a:r>
              <a:rPr lang="en" sz="1250">
                <a:solidFill>
                  <a:srgbClr val="F3F3F3"/>
                </a:solidFill>
              </a:rPr>
              <a:t>:</a:t>
            </a:r>
            <a:endParaRPr sz="1250">
              <a:solidFill>
                <a:srgbClr val="F3F3F3"/>
              </a:solidFill>
            </a:endParaRPr>
          </a:p>
          <a:p>
            <a:pPr indent="457200" lvl="0" marL="0" rtl="0" algn="l">
              <a:spcBef>
                <a:spcPts val="0"/>
              </a:spcBef>
              <a:spcAft>
                <a:spcPts val="0"/>
              </a:spcAft>
              <a:buNone/>
            </a:pPr>
            <a:r>
              <a:rPr lang="en" sz="2000">
                <a:solidFill>
                  <a:srgbClr val="FF0000"/>
                </a:solidFill>
              </a:rPr>
              <a:t>setcap 'cap_net_bind_service=+ep' /usr/sbin/myservice</a:t>
            </a:r>
            <a:endParaRPr sz="2000">
              <a:solidFill>
                <a:srgbClr val="FF0000"/>
              </a:solidFill>
            </a:endParaRPr>
          </a:p>
          <a:p>
            <a:pPr indent="-127000" lvl="0" marL="127000" rtl="0" algn="l">
              <a:spcBef>
                <a:spcPts val="1200"/>
              </a:spcBef>
              <a:spcAft>
                <a:spcPts val="0"/>
              </a:spcAft>
              <a:buNone/>
            </a:pPr>
            <a:r>
              <a:rPr lang="en" sz="1250">
                <a:solidFill>
                  <a:srgbClr val="F3F3F3"/>
                </a:solidFill>
              </a:rPr>
              <a:t>	•	</a:t>
            </a:r>
            <a:r>
              <a:rPr b="1" lang="en" sz="1250">
                <a:solidFill>
                  <a:srgbClr val="F3F3F3"/>
                </a:solidFill>
              </a:rPr>
              <a:t>Reducing Privileges in Linux</a:t>
            </a:r>
            <a:r>
              <a:rPr lang="en" sz="1250">
                <a:solidFill>
                  <a:srgbClr val="F3F3F3"/>
                </a:solidFill>
              </a:rPr>
              <a:t>: Minimize the use of root by leveraging capabilities to grant specific permissions rather than broad administrative rights.</a:t>
            </a:r>
            <a:endParaRPr sz="1250">
              <a:solidFill>
                <a:srgbClr val="F3F3F3"/>
              </a:solidFill>
            </a:endParaRPr>
          </a:p>
          <a:p>
            <a:pPr indent="0" lvl="0" marL="0" rtl="0" algn="l">
              <a:spcBef>
                <a:spcPts val="0"/>
              </a:spcBef>
              <a:spcAft>
                <a:spcPts val="1200"/>
              </a:spcAft>
              <a:buNone/>
            </a:pPr>
            <a:r>
              <a:t/>
            </a:r>
            <a:endParaRPr sz="2000">
              <a:solidFill>
                <a:srgbClr val="F3F3F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Linux-Specific Redemption: Capabilities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5" name="Google Shape;235;p42"/>
          <p:cNvPicPr preferRelativeResize="0"/>
          <p:nvPr/>
        </p:nvPicPr>
        <p:blipFill>
          <a:blip r:embed="rId3">
            <a:alphaModFix/>
          </a:blip>
          <a:stretch>
            <a:fillRect/>
          </a:stretch>
        </p:blipFill>
        <p:spPr>
          <a:xfrm>
            <a:off x="311700" y="1229025"/>
            <a:ext cx="8520602" cy="3178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to Privilege Management</a:t>
            </a:r>
            <a:endParaRPr/>
          </a:p>
        </p:txBody>
      </p:sp>
      <p:sp>
        <p:nvSpPr>
          <p:cNvPr id="74" name="Google Shape;74;p16"/>
          <p:cNvSpPr txBox="1"/>
          <p:nvPr>
            <p:ph idx="1" type="body"/>
          </p:nvPr>
        </p:nvSpPr>
        <p:spPr>
          <a:xfrm>
            <a:off x="311700" y="1178850"/>
            <a:ext cx="8427600" cy="3846000"/>
          </a:xfrm>
          <a:prstGeom prst="rect">
            <a:avLst/>
          </a:prstGeom>
        </p:spPr>
        <p:txBody>
          <a:bodyPr anchorCtr="0" anchor="t" bIns="91425" lIns="91425" spcFirstLastPara="1" rIns="91425" wrap="square" tIns="91425">
            <a:normAutofit/>
          </a:bodyPr>
          <a:lstStyle/>
          <a:p>
            <a:pPr indent="-127000" lvl="0" marL="127000" rtl="0" algn="l">
              <a:spcBef>
                <a:spcPts val="0"/>
              </a:spcBef>
              <a:spcAft>
                <a:spcPts val="0"/>
              </a:spcAft>
              <a:buNone/>
            </a:pPr>
            <a:r>
              <a:rPr lang="en" sz="2050">
                <a:solidFill>
                  <a:srgbClr val="F3F3F3"/>
                </a:solidFill>
              </a:rPr>
              <a:t>	•	Privilege management is the control of access levels within a system.</a:t>
            </a:r>
            <a:endParaRPr sz="2050">
              <a:solidFill>
                <a:srgbClr val="F3F3F3"/>
              </a:solidFill>
            </a:endParaRPr>
          </a:p>
          <a:p>
            <a:pPr indent="-127000" lvl="0" marL="127000" rtl="0" algn="l">
              <a:spcBef>
                <a:spcPts val="0"/>
              </a:spcBef>
              <a:spcAft>
                <a:spcPts val="0"/>
              </a:spcAft>
              <a:buNone/>
            </a:pPr>
            <a:r>
              <a:rPr lang="en" sz="2050">
                <a:solidFill>
                  <a:srgbClr val="F3F3F3"/>
                </a:solidFill>
              </a:rPr>
              <a:t>	•	Privileges define the actions users and processes can perform on resources.</a:t>
            </a:r>
            <a:endParaRPr sz="2050">
              <a:solidFill>
                <a:srgbClr val="F3F3F3"/>
              </a:solidFill>
            </a:endParaRPr>
          </a:p>
          <a:p>
            <a:pPr indent="-127000" lvl="0" marL="127000" rtl="0" algn="l">
              <a:spcBef>
                <a:spcPts val="0"/>
              </a:spcBef>
              <a:spcAft>
                <a:spcPts val="0"/>
              </a:spcAft>
              <a:buNone/>
            </a:pPr>
            <a:r>
              <a:rPr lang="en" sz="2050">
                <a:solidFill>
                  <a:srgbClr val="F3F3F3"/>
                </a:solidFill>
              </a:rPr>
              <a:t>	•	Proper management of privileges is essential for maintaining security boundaries.</a:t>
            </a:r>
            <a:endParaRPr sz="2050">
              <a:solidFill>
                <a:srgbClr val="F3F3F3"/>
              </a:solidFill>
            </a:endParaRPr>
          </a:p>
          <a:p>
            <a:pPr indent="-127000" lvl="0" marL="127000" rtl="0" algn="l">
              <a:spcBef>
                <a:spcPts val="0"/>
              </a:spcBef>
              <a:spcAft>
                <a:spcPts val="0"/>
              </a:spcAft>
              <a:buNone/>
            </a:pPr>
            <a:r>
              <a:rPr lang="en" sz="2050">
                <a:solidFill>
                  <a:srgbClr val="F3F3F3"/>
                </a:solidFill>
              </a:rPr>
              <a:t>	•	Mismanagement can lead to unauthorized access and potential system compromise.</a:t>
            </a:r>
            <a:endParaRPr sz="2800">
              <a:solidFill>
                <a:srgbClr val="F3F3F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 Privilege Management</a:t>
            </a:r>
            <a:endParaRPr/>
          </a:p>
        </p:txBody>
      </p:sp>
      <p:sp>
        <p:nvSpPr>
          <p:cNvPr id="241" name="Google Shape;24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0"/>
              </a:spcBef>
              <a:spcAft>
                <a:spcPts val="0"/>
              </a:spcAft>
              <a:buNone/>
            </a:pPr>
            <a:r>
              <a:rPr lang="en" sz="1450">
                <a:solidFill>
                  <a:srgbClr val="F3F3F3"/>
                </a:solidFill>
              </a:rPr>
              <a:t>	•	</a:t>
            </a:r>
            <a:r>
              <a:rPr b="1" lang="en" sz="1450">
                <a:solidFill>
                  <a:srgbClr val="F3F3F3"/>
                </a:solidFill>
              </a:rPr>
              <a:t>Granular Permissions in .NET</a:t>
            </a:r>
            <a:r>
              <a:rPr lang="en" sz="1450">
                <a:solidFill>
                  <a:srgbClr val="F3F3F3"/>
                </a:solidFill>
              </a:rPr>
              <a:t>:</a:t>
            </a:r>
            <a:endParaRPr sz="1450">
              <a:solidFill>
                <a:srgbClr val="F3F3F3"/>
              </a:solidFill>
            </a:endParaRPr>
          </a:p>
          <a:p>
            <a:pPr indent="-317500" lvl="0" marL="317500" rtl="0" algn="l">
              <a:spcBef>
                <a:spcPts val="0"/>
              </a:spcBef>
              <a:spcAft>
                <a:spcPts val="0"/>
              </a:spcAft>
              <a:buNone/>
            </a:pPr>
            <a:r>
              <a:rPr lang="en" sz="1450">
                <a:solidFill>
                  <a:srgbClr val="F3F3F3"/>
                </a:solidFill>
              </a:rPr>
              <a:t>	•	.NET framework offers extensive control over permissions through Code Access Security (CAS) and other security policies.</a:t>
            </a:r>
            <a:endParaRPr sz="1450">
              <a:solidFill>
                <a:srgbClr val="F3F3F3"/>
              </a:solidFill>
            </a:endParaRPr>
          </a:p>
          <a:p>
            <a:pPr indent="-127000" lvl="0" marL="127000" rtl="0" algn="l">
              <a:spcBef>
                <a:spcPts val="0"/>
              </a:spcBef>
              <a:spcAft>
                <a:spcPts val="0"/>
              </a:spcAft>
              <a:buNone/>
            </a:pPr>
            <a:r>
              <a:rPr lang="en" sz="1450">
                <a:solidFill>
                  <a:srgbClr val="F3F3F3"/>
                </a:solidFill>
              </a:rPr>
              <a:t>	•	</a:t>
            </a:r>
            <a:r>
              <a:rPr b="1" lang="en" sz="1450">
                <a:solidFill>
                  <a:srgbClr val="F3F3F3"/>
                </a:solidFill>
              </a:rPr>
              <a:t>Restricting Permissions</a:t>
            </a:r>
            <a:r>
              <a:rPr lang="en" sz="1450">
                <a:solidFill>
                  <a:srgbClr val="F3F3F3"/>
                </a:solidFill>
              </a:rPr>
              <a:t>:</a:t>
            </a:r>
            <a:endParaRPr sz="1450">
              <a:solidFill>
                <a:srgbClr val="F3F3F3"/>
              </a:solidFill>
            </a:endParaRPr>
          </a:p>
          <a:p>
            <a:pPr indent="-317500" lvl="0" marL="317500" rtl="0" algn="l">
              <a:spcBef>
                <a:spcPts val="0"/>
              </a:spcBef>
              <a:spcAft>
                <a:spcPts val="0"/>
              </a:spcAft>
              <a:buNone/>
            </a:pPr>
            <a:r>
              <a:rPr lang="en" sz="1450">
                <a:solidFill>
                  <a:srgbClr val="F3F3F3"/>
                </a:solidFill>
              </a:rPr>
              <a:t>	•	Deny specific permissions via declarative or imperative security actions in code.</a:t>
            </a:r>
            <a:endParaRPr sz="1450">
              <a:solidFill>
                <a:srgbClr val="F3F3F3"/>
              </a:solidFill>
            </a:endParaRPr>
          </a:p>
          <a:p>
            <a:pPr indent="-317500" lvl="0" marL="317500" rtl="0" algn="l">
              <a:spcBef>
                <a:spcPts val="0"/>
              </a:spcBef>
              <a:spcAft>
                <a:spcPts val="0"/>
              </a:spcAft>
              <a:buNone/>
            </a:pPr>
            <a:r>
              <a:rPr lang="en" sz="1450">
                <a:solidFill>
                  <a:srgbClr val="F3F3F3"/>
                </a:solidFill>
              </a:rPr>
              <a:t>	•	Example: Denying socket access in C# to prevent network abuse:</a:t>
            </a:r>
            <a:endParaRPr sz="1450">
              <a:solidFill>
                <a:srgbClr val="F3F3F3"/>
              </a:solidFill>
            </a:endParaRPr>
          </a:p>
          <a:p>
            <a:pPr indent="0" lvl="0" marL="457200" rtl="0" algn="l">
              <a:spcBef>
                <a:spcPts val="0"/>
              </a:spcBef>
              <a:spcAft>
                <a:spcPts val="0"/>
              </a:spcAft>
              <a:buNone/>
            </a:pPr>
            <a:r>
              <a:rPr lang="en" sz="2200">
                <a:solidFill>
                  <a:srgbClr val="FF0000"/>
                </a:solidFill>
              </a:rPr>
              <a:t>[SocketPermission(SecurityAction.Deny)]</a:t>
            </a:r>
            <a:endParaRPr sz="2200">
              <a:solidFill>
                <a:srgbClr val="FF0000"/>
              </a:solidFill>
            </a:endParaRPr>
          </a:p>
          <a:p>
            <a:pPr indent="-127000" lvl="0" marL="127000" rtl="0" algn="l">
              <a:spcBef>
                <a:spcPts val="1200"/>
              </a:spcBef>
              <a:spcAft>
                <a:spcPts val="0"/>
              </a:spcAft>
              <a:buNone/>
            </a:pPr>
            <a:r>
              <a:rPr lang="en" sz="1450">
                <a:solidFill>
                  <a:srgbClr val="F3F3F3"/>
                </a:solidFill>
              </a:rPr>
              <a:t>	•	</a:t>
            </a:r>
            <a:r>
              <a:rPr b="1" lang="en" sz="1450">
                <a:solidFill>
                  <a:srgbClr val="F3F3F3"/>
                </a:solidFill>
              </a:rPr>
              <a:t>Partial Trust Execution</a:t>
            </a:r>
            <a:r>
              <a:rPr lang="en" sz="1450">
                <a:solidFill>
                  <a:srgbClr val="F3F3F3"/>
                </a:solidFill>
              </a:rPr>
              <a:t>:</a:t>
            </a:r>
            <a:endParaRPr sz="1450">
              <a:solidFill>
                <a:srgbClr val="F3F3F3"/>
              </a:solidFill>
            </a:endParaRPr>
          </a:p>
          <a:p>
            <a:pPr indent="-317500" lvl="0" marL="317500" rtl="0" algn="l">
              <a:spcBef>
                <a:spcPts val="0"/>
              </a:spcBef>
              <a:spcAft>
                <a:spcPts val="0"/>
              </a:spcAft>
              <a:buNone/>
            </a:pPr>
            <a:r>
              <a:rPr lang="en" sz="1450">
                <a:solidFill>
                  <a:srgbClr val="F3F3F3"/>
                </a:solidFill>
              </a:rPr>
              <a:t>	•	Enforce that the application runs with partial trust, only granting the permissions that are necessary.</a:t>
            </a:r>
            <a:endParaRPr sz="1450">
              <a:solidFill>
                <a:srgbClr val="F3F3F3"/>
              </a:solidFill>
            </a:endParaRPr>
          </a:p>
          <a:p>
            <a:pPr indent="-127000" lvl="0" marL="127000" rtl="0" algn="l">
              <a:spcBef>
                <a:spcPts val="0"/>
              </a:spcBef>
              <a:spcAft>
                <a:spcPts val="0"/>
              </a:spcAft>
              <a:buNone/>
            </a:pPr>
            <a:r>
              <a:rPr lang="en" sz="1450">
                <a:solidFill>
                  <a:srgbClr val="F3F3F3"/>
                </a:solidFill>
              </a:rPr>
              <a:t>	•	</a:t>
            </a:r>
            <a:r>
              <a:rPr b="1" lang="en" sz="1450">
                <a:solidFill>
                  <a:srgbClr val="F3F3F3"/>
                </a:solidFill>
              </a:rPr>
              <a:t>Code Signing and Security</a:t>
            </a:r>
            <a:r>
              <a:rPr lang="en" sz="1450">
                <a:solidFill>
                  <a:srgbClr val="F3F3F3"/>
                </a:solidFill>
              </a:rPr>
              <a:t>:</a:t>
            </a:r>
            <a:endParaRPr sz="1450">
              <a:solidFill>
                <a:srgbClr val="F3F3F3"/>
              </a:solidFill>
            </a:endParaRPr>
          </a:p>
          <a:p>
            <a:pPr indent="-317500" lvl="0" marL="317500" rtl="0" algn="l">
              <a:spcBef>
                <a:spcPts val="0"/>
              </a:spcBef>
              <a:spcAft>
                <a:spcPts val="0"/>
              </a:spcAft>
              <a:buNone/>
            </a:pPr>
            <a:r>
              <a:rPr lang="en" sz="1450">
                <a:solidFill>
                  <a:srgbClr val="F3F3F3"/>
                </a:solidFill>
              </a:rPr>
              <a:t>	•	Use strong names and digital signatures to ensure that only trusted code runs with the necessary permissions.</a:t>
            </a:r>
            <a:endParaRPr sz="1450">
              <a:solidFill>
                <a:srgbClr val="F3F3F3"/>
              </a:solidFill>
            </a:endParaRPr>
          </a:p>
          <a:p>
            <a:pPr indent="0" lvl="0" marL="0" rtl="0" algn="l">
              <a:spcBef>
                <a:spcPts val="0"/>
              </a:spcBef>
              <a:spcAft>
                <a:spcPts val="1200"/>
              </a:spcAft>
              <a:buNone/>
            </a:pPr>
            <a:r>
              <a:t/>
            </a:r>
            <a:endParaRPr sz="2200">
              <a:solidFill>
                <a:srgbClr val="F3F3F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Defensive Measures</a:t>
            </a:r>
            <a:endParaRPr/>
          </a:p>
        </p:txBody>
      </p:sp>
      <p:sp>
        <p:nvSpPr>
          <p:cNvPr id="247" name="Google Shape;24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900"/>
              </a:spcBef>
              <a:spcAft>
                <a:spcPts val="0"/>
              </a:spcAft>
              <a:buNone/>
            </a:pPr>
            <a:r>
              <a:rPr lang="en" sz="1550">
                <a:solidFill>
                  <a:srgbClr val="F3F3F3"/>
                </a:solidFill>
              </a:rPr>
              <a:t>	•	</a:t>
            </a:r>
            <a:r>
              <a:rPr b="1" lang="en" sz="1550">
                <a:solidFill>
                  <a:srgbClr val="F3F3F3"/>
                </a:solidFill>
              </a:rPr>
              <a:t>Sandboxing</a:t>
            </a:r>
            <a:r>
              <a:rPr lang="en" sz="1550">
                <a:solidFill>
                  <a:srgbClr val="F3F3F3"/>
                </a:solidFill>
              </a:rPr>
              <a:t>: Restrict code execution environments to limit access to system resources and sensitive data. Use sandboxes in Windows, Linux (e.g., AppArmor, SELinux), and macOS to create controlled environments.</a:t>
            </a:r>
            <a:endParaRPr sz="1550">
              <a:solidFill>
                <a:srgbClr val="F3F3F3"/>
              </a:solidFill>
            </a:endParaRPr>
          </a:p>
          <a:p>
            <a:pPr indent="-127000" lvl="0" marL="127000" rtl="0" algn="l">
              <a:spcBef>
                <a:spcPts val="900"/>
              </a:spcBef>
              <a:spcAft>
                <a:spcPts val="0"/>
              </a:spcAft>
              <a:buNone/>
            </a:pPr>
            <a:r>
              <a:rPr lang="en" sz="1550">
                <a:solidFill>
                  <a:srgbClr val="F3F3F3"/>
                </a:solidFill>
              </a:rPr>
              <a:t>	•	</a:t>
            </a:r>
            <a:r>
              <a:rPr b="1" lang="en" sz="1550">
                <a:solidFill>
                  <a:srgbClr val="F3F3F3"/>
                </a:solidFill>
              </a:rPr>
              <a:t>Access Control Lists (ACLs)</a:t>
            </a:r>
            <a:r>
              <a:rPr lang="en" sz="1550">
                <a:solidFill>
                  <a:srgbClr val="F3F3F3"/>
                </a:solidFill>
              </a:rPr>
              <a:t>: Implement fine-grained ACLs to control which accounts or processes have access to certain files and directories. Ensure that sensitive resources are accessible only to the minimum set of necessary users.</a:t>
            </a:r>
            <a:endParaRPr sz="1550">
              <a:solidFill>
                <a:srgbClr val="F3F3F3"/>
              </a:solidFill>
            </a:endParaRPr>
          </a:p>
          <a:p>
            <a:pPr indent="-127000" lvl="0" marL="127000" rtl="0" algn="l">
              <a:spcBef>
                <a:spcPts val="900"/>
              </a:spcBef>
              <a:spcAft>
                <a:spcPts val="0"/>
              </a:spcAft>
              <a:buNone/>
            </a:pPr>
            <a:r>
              <a:rPr lang="en" sz="1550">
                <a:solidFill>
                  <a:srgbClr val="F3F3F3"/>
                </a:solidFill>
              </a:rPr>
              <a:t>	•	</a:t>
            </a:r>
            <a:r>
              <a:rPr b="1" lang="en" sz="1550">
                <a:solidFill>
                  <a:srgbClr val="F3F3F3"/>
                </a:solidFill>
              </a:rPr>
              <a:t>Regular Audits</a:t>
            </a:r>
            <a:r>
              <a:rPr lang="en" sz="1550">
                <a:solidFill>
                  <a:srgbClr val="F3F3F3"/>
                </a:solidFill>
              </a:rPr>
              <a:t>: Conduct frequent audits of privilege levels across applications and services. Automated tools can detect privilege escalation vulnerabilities in real-time.</a:t>
            </a:r>
            <a:endParaRPr sz="1550">
              <a:solidFill>
                <a:srgbClr val="F3F3F3"/>
              </a:solidFill>
            </a:endParaRPr>
          </a:p>
          <a:p>
            <a:pPr indent="-127000" lvl="0" marL="127000" rtl="0" algn="l">
              <a:spcBef>
                <a:spcPts val="900"/>
              </a:spcBef>
              <a:spcAft>
                <a:spcPts val="0"/>
              </a:spcAft>
              <a:buNone/>
            </a:pPr>
            <a:r>
              <a:rPr lang="en" sz="1550">
                <a:solidFill>
                  <a:srgbClr val="F3F3F3"/>
                </a:solidFill>
              </a:rPr>
              <a:t>	•	</a:t>
            </a:r>
            <a:r>
              <a:rPr b="1" lang="en" sz="1550">
                <a:solidFill>
                  <a:srgbClr val="F3F3F3"/>
                </a:solidFill>
              </a:rPr>
              <a:t>Separation of Duties</a:t>
            </a:r>
            <a:r>
              <a:rPr lang="en" sz="1550">
                <a:solidFill>
                  <a:srgbClr val="F3F3F3"/>
                </a:solidFill>
              </a:rPr>
              <a:t>: Design systems with distinct roles for users, services, and applications. This ensures that no single entity has excessive power, thereby limiting the potential impact of a breach.</a:t>
            </a:r>
            <a:endParaRPr sz="1550">
              <a:solidFill>
                <a:srgbClr val="F3F3F3"/>
              </a:solidFill>
            </a:endParaRPr>
          </a:p>
          <a:p>
            <a:pPr indent="0" lvl="0" marL="0" rtl="0" algn="l">
              <a:spcBef>
                <a:spcPts val="0"/>
              </a:spcBef>
              <a:spcAft>
                <a:spcPts val="1200"/>
              </a:spcAft>
              <a:buNone/>
            </a:pPr>
            <a:r>
              <a:t/>
            </a:r>
            <a:endParaRPr sz="2300">
              <a:solidFill>
                <a:srgbClr val="F3F3F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Defensive Measures</a:t>
            </a:r>
            <a:endParaRPr/>
          </a:p>
        </p:txBody>
      </p:sp>
      <p:pic>
        <p:nvPicPr>
          <p:cNvPr id="253" name="Google Shape;253;p45"/>
          <p:cNvPicPr preferRelativeResize="0"/>
          <p:nvPr/>
        </p:nvPicPr>
        <p:blipFill>
          <a:blip r:embed="rId3">
            <a:alphaModFix/>
          </a:blip>
          <a:stretch>
            <a:fillRect/>
          </a:stretch>
        </p:blipFill>
        <p:spPr>
          <a:xfrm>
            <a:off x="152400" y="1083025"/>
            <a:ext cx="8839204" cy="37721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in Applying Least Privilege</a:t>
            </a:r>
            <a:endParaRPr/>
          </a:p>
        </p:txBody>
      </p:sp>
      <p:sp>
        <p:nvSpPr>
          <p:cNvPr id="259" name="Google Shape;259;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900"/>
              </a:spcBef>
              <a:spcAft>
                <a:spcPts val="0"/>
              </a:spcAft>
              <a:buNone/>
            </a:pPr>
            <a:r>
              <a:rPr lang="en" sz="1450">
                <a:solidFill>
                  <a:srgbClr val="F3F3F3"/>
                </a:solidFill>
              </a:rPr>
              <a:t>	•	</a:t>
            </a:r>
            <a:r>
              <a:rPr b="1" lang="en" sz="1450">
                <a:solidFill>
                  <a:srgbClr val="F3F3F3"/>
                </a:solidFill>
              </a:rPr>
              <a:t>Balancing Usability and Security</a:t>
            </a:r>
            <a:r>
              <a:rPr lang="en" sz="1450">
                <a:solidFill>
                  <a:srgbClr val="F3F3F3"/>
                </a:solidFill>
              </a:rPr>
              <a:t>: Users often demand elevated privileges to avoid “access denied” errors. Balancing this need with security is tricky, as overly restrictive policies can disrupt workflow.</a:t>
            </a:r>
            <a:endParaRPr sz="1450">
              <a:solidFill>
                <a:srgbClr val="F3F3F3"/>
              </a:solidFill>
            </a:endParaRPr>
          </a:p>
          <a:p>
            <a:pPr indent="-127000" lvl="0" marL="127000" rtl="0" algn="l">
              <a:spcBef>
                <a:spcPts val="900"/>
              </a:spcBef>
              <a:spcAft>
                <a:spcPts val="0"/>
              </a:spcAft>
              <a:buNone/>
            </a:pPr>
            <a:r>
              <a:rPr lang="en" sz="1450">
                <a:solidFill>
                  <a:srgbClr val="F3F3F3"/>
                </a:solidFill>
              </a:rPr>
              <a:t>	•	</a:t>
            </a:r>
            <a:r>
              <a:rPr b="1" lang="en" sz="1450">
                <a:solidFill>
                  <a:srgbClr val="F3F3F3"/>
                </a:solidFill>
              </a:rPr>
              <a:t>Complex Application Requirements</a:t>
            </a:r>
            <a:r>
              <a:rPr lang="en" sz="1450">
                <a:solidFill>
                  <a:srgbClr val="F3F3F3"/>
                </a:solidFill>
              </a:rPr>
              <a:t>: Some applications may need temporary elevation of privileges for specific tasks. Designing systems that allow for dynamic privilege adjustment while maintaining security is difficult.</a:t>
            </a:r>
            <a:endParaRPr sz="1450">
              <a:solidFill>
                <a:srgbClr val="F3F3F3"/>
              </a:solidFill>
            </a:endParaRPr>
          </a:p>
          <a:p>
            <a:pPr indent="-127000" lvl="0" marL="127000" rtl="0" algn="l">
              <a:spcBef>
                <a:spcPts val="900"/>
              </a:spcBef>
              <a:spcAft>
                <a:spcPts val="0"/>
              </a:spcAft>
              <a:buNone/>
            </a:pPr>
            <a:r>
              <a:rPr lang="en" sz="1450">
                <a:solidFill>
                  <a:srgbClr val="F3F3F3"/>
                </a:solidFill>
              </a:rPr>
              <a:t>	•	</a:t>
            </a:r>
            <a:r>
              <a:rPr b="1" lang="en" sz="1450">
                <a:solidFill>
                  <a:srgbClr val="F3F3F3"/>
                </a:solidFill>
              </a:rPr>
              <a:t>Legacy Systems</a:t>
            </a:r>
            <a:r>
              <a:rPr lang="en" sz="1450">
                <a:solidFill>
                  <a:srgbClr val="F3F3F3"/>
                </a:solidFill>
              </a:rPr>
              <a:t>: Older applications might have been designed to run with administrative privileges by default. Retrofitting these systems to adhere to least privilege is often costly and time-consuming.</a:t>
            </a:r>
            <a:endParaRPr sz="1450">
              <a:solidFill>
                <a:srgbClr val="F3F3F3"/>
              </a:solidFill>
            </a:endParaRPr>
          </a:p>
          <a:p>
            <a:pPr indent="-127000" lvl="0" marL="127000" rtl="0" algn="l">
              <a:spcBef>
                <a:spcPts val="900"/>
              </a:spcBef>
              <a:spcAft>
                <a:spcPts val="0"/>
              </a:spcAft>
              <a:buNone/>
            </a:pPr>
            <a:r>
              <a:rPr lang="en" sz="1450">
                <a:solidFill>
                  <a:srgbClr val="F3F3F3"/>
                </a:solidFill>
              </a:rPr>
              <a:t>	•	</a:t>
            </a:r>
            <a:r>
              <a:rPr b="1" lang="en" sz="1450">
                <a:solidFill>
                  <a:srgbClr val="F3F3F3"/>
                </a:solidFill>
              </a:rPr>
              <a:t>Dynamic Cloud Environments</a:t>
            </a:r>
            <a:r>
              <a:rPr lang="en" sz="1450">
                <a:solidFill>
                  <a:srgbClr val="F3F3F3"/>
                </a:solidFill>
              </a:rPr>
              <a:t>: In cloud environments, managing privileges becomes more intricate due to the dynamic nature of resources and services. Implementing and enforcing least privilege across cloud-native applications requires specialized tools and careful monitoring.</a:t>
            </a:r>
            <a:endParaRPr sz="1450">
              <a:solidFill>
                <a:srgbClr val="F3F3F3"/>
              </a:solidFill>
            </a:endParaRPr>
          </a:p>
          <a:p>
            <a:pPr indent="0" lvl="0" marL="0" rtl="0" algn="l">
              <a:spcBef>
                <a:spcPts val="0"/>
              </a:spcBef>
              <a:spcAft>
                <a:spcPts val="1200"/>
              </a:spcAft>
              <a:buNone/>
            </a:pPr>
            <a:r>
              <a:t/>
            </a:r>
            <a:endParaRPr sz="2200">
              <a:solidFill>
                <a:srgbClr val="F3F3F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in Applying Least Privilege	</a:t>
            </a:r>
            <a:endParaRPr/>
          </a:p>
        </p:txBody>
      </p:sp>
      <p:pic>
        <p:nvPicPr>
          <p:cNvPr id="265" name="Google Shape;265;p47"/>
          <p:cNvPicPr preferRelativeResize="0"/>
          <p:nvPr/>
        </p:nvPicPr>
        <p:blipFill>
          <a:blip r:embed="rId3">
            <a:alphaModFix/>
          </a:blip>
          <a:stretch>
            <a:fillRect/>
          </a:stretch>
        </p:blipFill>
        <p:spPr>
          <a:xfrm>
            <a:off x="1478975" y="1141100"/>
            <a:ext cx="6186051" cy="3820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Privilege Management in Windows</a:t>
            </a:r>
            <a:endParaRPr/>
          </a:p>
        </p:txBody>
      </p:sp>
      <p:sp>
        <p:nvSpPr>
          <p:cNvPr id="271" name="Google Shape;27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900"/>
              </a:spcBef>
              <a:spcAft>
                <a:spcPts val="0"/>
              </a:spcAft>
              <a:buNone/>
            </a:pPr>
            <a:r>
              <a:rPr lang="en" sz="1750">
                <a:solidFill>
                  <a:srgbClr val="F3F3F3"/>
                </a:solidFill>
              </a:rPr>
              <a:t>	•	</a:t>
            </a:r>
            <a:r>
              <a:rPr b="1" lang="en" sz="1750">
                <a:solidFill>
                  <a:srgbClr val="F3F3F3"/>
                </a:solidFill>
              </a:rPr>
              <a:t>Service-Specific Privileges</a:t>
            </a:r>
            <a:r>
              <a:rPr lang="en" sz="1750">
                <a:solidFill>
                  <a:srgbClr val="F3F3F3"/>
                </a:solidFill>
              </a:rPr>
              <a:t>: Assign only the necessary privileges to each service. Use the ChangeServiceConfig2() API to restrict service privileges programmatically, ensuring minimal access.</a:t>
            </a:r>
            <a:endParaRPr sz="1750">
              <a:solidFill>
                <a:srgbClr val="F3F3F3"/>
              </a:solidFill>
            </a:endParaRPr>
          </a:p>
          <a:p>
            <a:pPr indent="-127000" lvl="0" marL="127000" rtl="0" algn="l">
              <a:spcBef>
                <a:spcPts val="900"/>
              </a:spcBef>
              <a:spcAft>
                <a:spcPts val="0"/>
              </a:spcAft>
              <a:buNone/>
            </a:pPr>
            <a:r>
              <a:rPr lang="en" sz="1750">
                <a:solidFill>
                  <a:srgbClr val="F3F3F3"/>
                </a:solidFill>
              </a:rPr>
              <a:t>	•	</a:t>
            </a:r>
            <a:r>
              <a:rPr b="1" lang="en" sz="1750">
                <a:solidFill>
                  <a:srgbClr val="F3F3F3"/>
                </a:solidFill>
              </a:rPr>
              <a:t>Service Accounts</a:t>
            </a:r>
            <a:r>
              <a:rPr lang="en" sz="1750">
                <a:solidFill>
                  <a:srgbClr val="F3F3F3"/>
                </a:solidFill>
              </a:rPr>
              <a:t>: Run services under specific accounts (e.g., “Network Service” or “Local Service”) instead of the highly privileged “Local System” account. This limits the damage in case of a breach, as these accounts have restricted access to the system.</a:t>
            </a:r>
            <a:endParaRPr sz="1750">
              <a:solidFill>
                <a:srgbClr val="F3F3F3"/>
              </a:solidFill>
            </a:endParaRPr>
          </a:p>
          <a:p>
            <a:pPr indent="-127000" lvl="0" marL="127000" rtl="0" algn="l">
              <a:spcBef>
                <a:spcPts val="900"/>
              </a:spcBef>
              <a:spcAft>
                <a:spcPts val="0"/>
              </a:spcAft>
              <a:buNone/>
            </a:pPr>
            <a:r>
              <a:rPr lang="en" sz="1750">
                <a:solidFill>
                  <a:srgbClr val="F3F3F3"/>
                </a:solidFill>
              </a:rPr>
              <a:t>	•	</a:t>
            </a:r>
            <a:r>
              <a:rPr b="1" lang="en" sz="1750">
                <a:solidFill>
                  <a:srgbClr val="F3F3F3"/>
                </a:solidFill>
              </a:rPr>
              <a:t>Separation of Services</a:t>
            </a:r>
            <a:r>
              <a:rPr lang="en" sz="1750">
                <a:solidFill>
                  <a:srgbClr val="F3F3F3"/>
                </a:solidFill>
              </a:rPr>
              <a:t>: For services that handle sensitive data or operations, separate them into smaller, isolated services. Assign each service the minimum privileges required to perform its function.</a:t>
            </a:r>
            <a:endParaRPr sz="1750">
              <a:solidFill>
                <a:srgbClr val="F3F3F3"/>
              </a:solidFill>
            </a:endParaRPr>
          </a:p>
          <a:p>
            <a:pPr indent="0" lvl="0" marL="0" rtl="0" algn="l">
              <a:spcBef>
                <a:spcPts val="0"/>
              </a:spcBef>
              <a:spcAft>
                <a:spcPts val="1200"/>
              </a:spcAft>
              <a:buNone/>
            </a:pPr>
            <a:r>
              <a:t/>
            </a:r>
            <a:endParaRPr sz="2500">
              <a:solidFill>
                <a:srgbClr val="F3F3F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Privilege Management in Windows</a:t>
            </a:r>
            <a:endParaRPr/>
          </a:p>
        </p:txBody>
      </p:sp>
      <p:pic>
        <p:nvPicPr>
          <p:cNvPr id="277" name="Google Shape;277;p49"/>
          <p:cNvPicPr preferRelativeResize="0"/>
          <p:nvPr/>
        </p:nvPicPr>
        <p:blipFill>
          <a:blip r:embed="rId3">
            <a:alphaModFix/>
          </a:blip>
          <a:stretch>
            <a:fillRect/>
          </a:stretch>
        </p:blipFill>
        <p:spPr>
          <a:xfrm>
            <a:off x="229400" y="1126575"/>
            <a:ext cx="8685194" cy="38209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Service Privilege Management in Linux</a:t>
            </a:r>
            <a:endParaRPr/>
          </a:p>
        </p:txBody>
      </p:sp>
      <p:sp>
        <p:nvSpPr>
          <p:cNvPr id="283" name="Google Shape;283;p50"/>
          <p:cNvSpPr txBox="1"/>
          <p:nvPr>
            <p:ph idx="1" type="body"/>
          </p:nvPr>
        </p:nvSpPr>
        <p:spPr>
          <a:xfrm>
            <a:off x="311700" y="1017725"/>
            <a:ext cx="5000400" cy="3416400"/>
          </a:xfrm>
          <a:prstGeom prst="rect">
            <a:avLst/>
          </a:prstGeom>
        </p:spPr>
        <p:txBody>
          <a:bodyPr anchorCtr="0" anchor="t" bIns="91425" lIns="91425" spcFirstLastPara="1" rIns="91425" wrap="square" tIns="91425">
            <a:noAutofit/>
          </a:bodyPr>
          <a:lstStyle/>
          <a:p>
            <a:pPr indent="-127000" lvl="0" marL="127000" rtl="0" algn="l">
              <a:spcBef>
                <a:spcPts val="900"/>
              </a:spcBef>
              <a:spcAft>
                <a:spcPts val="0"/>
              </a:spcAft>
              <a:buNone/>
            </a:pPr>
            <a:r>
              <a:rPr lang="en" sz="1450">
                <a:solidFill>
                  <a:srgbClr val="F3F3F3"/>
                </a:solidFill>
              </a:rPr>
              <a:t>	•	</a:t>
            </a:r>
            <a:r>
              <a:rPr b="1" lang="en" sz="1450">
                <a:solidFill>
                  <a:srgbClr val="F3F3F3"/>
                </a:solidFill>
              </a:rPr>
              <a:t>Using Low-Privilege Accounts</a:t>
            </a:r>
            <a:r>
              <a:rPr lang="en" sz="1450">
                <a:solidFill>
                  <a:srgbClr val="F3F3F3"/>
                </a:solidFill>
              </a:rPr>
              <a:t>: Run services under dedicated, low-privilege accounts. For example, web servers often use accounts like “www-data” or “nobody” with restricted access to system files.</a:t>
            </a:r>
            <a:endParaRPr sz="1450">
              <a:solidFill>
                <a:srgbClr val="F3F3F3"/>
              </a:solidFill>
            </a:endParaRPr>
          </a:p>
          <a:p>
            <a:pPr indent="-127000" lvl="0" marL="127000" rtl="0" algn="l">
              <a:spcBef>
                <a:spcPts val="900"/>
              </a:spcBef>
              <a:spcAft>
                <a:spcPts val="0"/>
              </a:spcAft>
              <a:buNone/>
            </a:pPr>
            <a:r>
              <a:rPr lang="en" sz="1450">
                <a:solidFill>
                  <a:srgbClr val="F3F3F3"/>
                </a:solidFill>
              </a:rPr>
              <a:t>	•	</a:t>
            </a:r>
            <a:r>
              <a:rPr b="1" lang="en" sz="1450">
                <a:solidFill>
                  <a:srgbClr val="F3F3F3"/>
                </a:solidFill>
              </a:rPr>
              <a:t>Setuid and Setgid</a:t>
            </a:r>
            <a:r>
              <a:rPr lang="en" sz="1450">
                <a:solidFill>
                  <a:srgbClr val="F3F3F3"/>
                </a:solidFill>
              </a:rPr>
              <a:t>: Use the setuid and setgid functions to drop privileges after starting the service. This limits the process to the privileges of a less-privileged user, reducing potential damage from exploitation.</a:t>
            </a:r>
            <a:endParaRPr sz="1450">
              <a:solidFill>
                <a:srgbClr val="F3F3F3"/>
              </a:solidFill>
            </a:endParaRPr>
          </a:p>
          <a:p>
            <a:pPr indent="-127000" lvl="0" marL="127000" rtl="0" algn="l">
              <a:spcBef>
                <a:spcPts val="900"/>
              </a:spcBef>
              <a:spcAft>
                <a:spcPts val="0"/>
              </a:spcAft>
              <a:buNone/>
            </a:pPr>
            <a:r>
              <a:rPr lang="en" sz="1450">
                <a:solidFill>
                  <a:srgbClr val="F3F3F3"/>
                </a:solidFill>
              </a:rPr>
              <a:t>	•	</a:t>
            </a:r>
            <a:r>
              <a:rPr b="1" lang="en" sz="1450">
                <a:solidFill>
                  <a:srgbClr val="F3F3F3"/>
                </a:solidFill>
              </a:rPr>
              <a:t>Capability Control</a:t>
            </a:r>
            <a:r>
              <a:rPr lang="en" sz="1450">
                <a:solidFill>
                  <a:srgbClr val="F3F3F3"/>
                </a:solidFill>
              </a:rPr>
              <a:t>: Utilize Linux capabilities to grant only the necessary permissions. For example, a time synchronization service might only need CAP_SYS_TIME to adjust the system clock. Tools like libcap and setcap help assign specific capabilities to executables, avoiding the need to run services as root.</a:t>
            </a:r>
            <a:endParaRPr sz="1450">
              <a:solidFill>
                <a:srgbClr val="F3F3F3"/>
              </a:solidFill>
            </a:endParaRPr>
          </a:p>
          <a:p>
            <a:pPr indent="0" lvl="0" marL="0" rtl="0" algn="l">
              <a:spcBef>
                <a:spcPts val="0"/>
              </a:spcBef>
              <a:spcAft>
                <a:spcPts val="1200"/>
              </a:spcAft>
              <a:buNone/>
            </a:pPr>
            <a:r>
              <a:t/>
            </a:r>
            <a:endParaRPr sz="2200">
              <a:solidFill>
                <a:srgbClr val="F3F3F3"/>
              </a:solidFill>
            </a:endParaRPr>
          </a:p>
        </p:txBody>
      </p:sp>
      <p:pic>
        <p:nvPicPr>
          <p:cNvPr id="284" name="Google Shape;284;p50"/>
          <p:cNvPicPr preferRelativeResize="0"/>
          <p:nvPr/>
        </p:nvPicPr>
        <p:blipFill>
          <a:blip r:embed="rId3">
            <a:alphaModFix/>
          </a:blip>
          <a:stretch>
            <a:fillRect/>
          </a:stretch>
        </p:blipFill>
        <p:spPr>
          <a:xfrm>
            <a:off x="5674313" y="950188"/>
            <a:ext cx="3281784" cy="38209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1"/>
          <p:cNvSpPr txBox="1"/>
          <p:nvPr>
            <p:ph type="title"/>
          </p:nvPr>
        </p:nvSpPr>
        <p:spPr>
          <a:xfrm>
            <a:off x="311700" y="22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Spotting Elevated Privileges in Linux</a:t>
            </a:r>
            <a:endParaRPr/>
          </a:p>
        </p:txBody>
      </p:sp>
      <p:sp>
        <p:nvSpPr>
          <p:cNvPr id="290" name="Google Shape;290;p51"/>
          <p:cNvSpPr txBox="1"/>
          <p:nvPr>
            <p:ph idx="1" type="body"/>
          </p:nvPr>
        </p:nvSpPr>
        <p:spPr>
          <a:xfrm>
            <a:off x="311700" y="760500"/>
            <a:ext cx="4491300" cy="3318000"/>
          </a:xfrm>
          <a:prstGeom prst="rect">
            <a:avLst/>
          </a:prstGeom>
        </p:spPr>
        <p:txBody>
          <a:bodyPr anchorCtr="0" anchor="t" bIns="91425" lIns="91425" spcFirstLastPara="1" rIns="91425" wrap="square" tIns="91425">
            <a:noAutofit/>
          </a:bodyPr>
          <a:lstStyle/>
          <a:p>
            <a:pPr indent="-127000" lvl="0" marL="127000" rtl="0" algn="l">
              <a:spcBef>
                <a:spcPts val="900"/>
              </a:spcBef>
              <a:spcAft>
                <a:spcPts val="0"/>
              </a:spcAft>
              <a:buNone/>
            </a:pPr>
            <a:r>
              <a:rPr lang="en" sz="1250">
                <a:solidFill>
                  <a:srgbClr val="F3F3F3"/>
                </a:solidFill>
              </a:rPr>
              <a:t>	•	</a:t>
            </a:r>
            <a:r>
              <a:rPr b="1" lang="en" sz="1250">
                <a:solidFill>
                  <a:srgbClr val="F3F3F3"/>
                </a:solidFill>
              </a:rPr>
              <a:t>Using </a:t>
            </a:r>
            <a:r>
              <a:rPr lang="en" sz="1250">
                <a:solidFill>
                  <a:srgbClr val="F3F3F3"/>
                </a:solidFill>
              </a:rPr>
              <a:t>ps</a:t>
            </a:r>
            <a:r>
              <a:rPr b="1" lang="en" sz="1250">
                <a:solidFill>
                  <a:srgbClr val="F3F3F3"/>
                </a:solidFill>
              </a:rPr>
              <a:t> Command</a:t>
            </a:r>
            <a:r>
              <a:rPr lang="en" sz="1250">
                <a:solidFill>
                  <a:srgbClr val="F3F3F3"/>
                </a:solidFill>
              </a:rPr>
              <a:t>: Use commands like ps -U root or ps -G wheel to list processes running as root or with elevated group privileges. Look for any unexpected applications in these lists.</a:t>
            </a:r>
            <a:endParaRPr sz="1250">
              <a:solidFill>
                <a:srgbClr val="F3F3F3"/>
              </a:solidFill>
            </a:endParaRPr>
          </a:p>
          <a:p>
            <a:pPr indent="-127000" lvl="0" marL="127000" rtl="0" algn="l">
              <a:spcBef>
                <a:spcPts val="900"/>
              </a:spcBef>
              <a:spcAft>
                <a:spcPts val="0"/>
              </a:spcAft>
              <a:buNone/>
            </a:pPr>
            <a:r>
              <a:rPr lang="en" sz="1250">
                <a:solidFill>
                  <a:srgbClr val="F3F3F3"/>
                </a:solidFill>
              </a:rPr>
              <a:t>	•	</a:t>
            </a:r>
            <a:r>
              <a:rPr b="1" lang="en" sz="1250">
                <a:solidFill>
                  <a:srgbClr val="F3F3F3"/>
                </a:solidFill>
              </a:rPr>
              <a:t>Audit Logs</a:t>
            </a:r>
            <a:r>
              <a:rPr lang="en" sz="1250">
                <a:solidFill>
                  <a:srgbClr val="F3F3F3"/>
                </a:solidFill>
              </a:rPr>
              <a:t>: Regularly check system audit logs (e.g., /var/log/auth.log on Ubuntu) for instances of privilege escalation. Unusual entries can indicate security issues that need investigation.</a:t>
            </a:r>
            <a:endParaRPr sz="1250">
              <a:solidFill>
                <a:srgbClr val="F3F3F3"/>
              </a:solidFill>
            </a:endParaRPr>
          </a:p>
          <a:p>
            <a:pPr indent="-127000" lvl="0" marL="127000" rtl="0" algn="l">
              <a:spcBef>
                <a:spcPts val="900"/>
              </a:spcBef>
              <a:spcAft>
                <a:spcPts val="0"/>
              </a:spcAft>
              <a:buNone/>
            </a:pPr>
            <a:r>
              <a:rPr lang="en" sz="1250">
                <a:solidFill>
                  <a:srgbClr val="F3F3F3"/>
                </a:solidFill>
              </a:rPr>
              <a:t>	•	</a:t>
            </a:r>
            <a:r>
              <a:rPr b="1" lang="en" sz="1250">
                <a:solidFill>
                  <a:srgbClr val="F3F3F3"/>
                </a:solidFill>
              </a:rPr>
              <a:t>Tools for Privilege Analysis</a:t>
            </a:r>
            <a:r>
              <a:rPr lang="en" sz="1250">
                <a:solidFill>
                  <a:srgbClr val="F3F3F3"/>
                </a:solidFill>
              </a:rPr>
              <a:t>: Use tools like chkrootkit, lynis, or auditd to identify processes with elevated privileges and detect potential rootkits or backdoors.</a:t>
            </a:r>
            <a:endParaRPr sz="1250">
              <a:solidFill>
                <a:srgbClr val="F3F3F3"/>
              </a:solidFill>
            </a:endParaRPr>
          </a:p>
          <a:p>
            <a:pPr indent="-127000" lvl="0" marL="127000" rtl="0" algn="l">
              <a:spcBef>
                <a:spcPts val="900"/>
              </a:spcBef>
              <a:spcAft>
                <a:spcPts val="0"/>
              </a:spcAft>
              <a:buNone/>
            </a:pPr>
            <a:r>
              <a:rPr lang="en" sz="1250">
                <a:solidFill>
                  <a:srgbClr val="F3F3F3"/>
                </a:solidFill>
              </a:rPr>
              <a:t>	•	</a:t>
            </a:r>
            <a:r>
              <a:rPr b="1" lang="en" sz="1250">
                <a:solidFill>
                  <a:srgbClr val="F3F3F3"/>
                </a:solidFill>
              </a:rPr>
              <a:t>File System Checks</a:t>
            </a:r>
            <a:r>
              <a:rPr lang="en" sz="1250">
                <a:solidFill>
                  <a:srgbClr val="F3F3F3"/>
                </a:solidFill>
              </a:rPr>
              <a:t>: Inspect binaries with the setuid or setgid bits using find commands, such as find / -perm -4000, to locate files that execute with elevated privileges. Review these files to ensure they are secure and necessary.</a:t>
            </a:r>
            <a:endParaRPr sz="1250">
              <a:solidFill>
                <a:srgbClr val="F3F3F3"/>
              </a:solidFill>
            </a:endParaRPr>
          </a:p>
          <a:p>
            <a:pPr indent="0" lvl="0" marL="0" rtl="0" algn="l">
              <a:spcBef>
                <a:spcPts val="0"/>
              </a:spcBef>
              <a:spcAft>
                <a:spcPts val="1200"/>
              </a:spcAft>
              <a:buNone/>
            </a:pPr>
            <a:r>
              <a:t/>
            </a:r>
            <a:endParaRPr sz="2000">
              <a:solidFill>
                <a:srgbClr val="F3F3F3"/>
              </a:solidFill>
            </a:endParaRPr>
          </a:p>
        </p:txBody>
      </p:sp>
      <p:pic>
        <p:nvPicPr>
          <p:cNvPr id="291" name="Google Shape;291;p51"/>
          <p:cNvPicPr preferRelativeResize="0"/>
          <p:nvPr/>
        </p:nvPicPr>
        <p:blipFill>
          <a:blip r:embed="rId3">
            <a:alphaModFix/>
          </a:blip>
          <a:stretch>
            <a:fillRect/>
          </a:stretch>
        </p:blipFill>
        <p:spPr>
          <a:xfrm>
            <a:off x="4802900" y="1398100"/>
            <a:ext cx="4341100" cy="29251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550">
                <a:solidFill>
                  <a:srgbClr val="FFFFFF"/>
                </a:solidFill>
              </a:rPr>
              <a:t>How do we implement Zero Trust to mitigate excessive Privileges?</a:t>
            </a:r>
            <a:endParaRPr b="1" sz="1250">
              <a:solidFill>
                <a:srgbClr val="FFFFFF"/>
              </a:solidFill>
            </a:endParaRPr>
          </a:p>
          <a:p>
            <a:pPr indent="0" lvl="0" marL="0" rtl="0" algn="l">
              <a:lnSpc>
                <a:spcPct val="105000"/>
              </a:lnSpc>
              <a:spcBef>
                <a:spcPts val="0"/>
              </a:spcBef>
              <a:spcAft>
                <a:spcPts val="0"/>
              </a:spcAft>
              <a:buNone/>
            </a:pPr>
            <a:r>
              <a:t/>
            </a:r>
            <a:endParaRPr b="1" sz="1350">
              <a:solidFill>
                <a:srgbClr val="FFFFFF"/>
              </a:solidFill>
            </a:endParaRPr>
          </a:p>
          <a:p>
            <a:pPr indent="0" lvl="0" marL="0" rtl="0" algn="l">
              <a:lnSpc>
                <a:spcPct val="105000"/>
              </a:lnSpc>
              <a:spcBef>
                <a:spcPts val="0"/>
              </a:spcBef>
              <a:spcAft>
                <a:spcPts val="0"/>
              </a:spcAft>
              <a:buNone/>
            </a:pPr>
            <a:r>
              <a:rPr b="1" lang="en" sz="1350">
                <a:solidFill>
                  <a:srgbClr val="FFFFFF"/>
                </a:solidFill>
              </a:rPr>
              <a:t>1. Strict Access Controls</a:t>
            </a:r>
            <a:endParaRPr b="1" sz="1350">
              <a:solidFill>
                <a:srgbClr val="FFFFFF"/>
              </a:solidFill>
            </a:endParaRPr>
          </a:p>
          <a:p>
            <a:pPr indent="-127000" lvl="0" marL="127000" rtl="0" algn="l">
              <a:lnSpc>
                <a:spcPct val="105000"/>
              </a:lnSpc>
              <a:spcBef>
                <a:spcPts val="0"/>
              </a:spcBef>
              <a:spcAft>
                <a:spcPts val="0"/>
              </a:spcAft>
              <a:buNone/>
            </a:pPr>
            <a:r>
              <a:rPr b="1" lang="en" sz="1350">
                <a:solidFill>
                  <a:srgbClr val="FFFFFF"/>
                </a:solidFill>
              </a:rPr>
              <a:t>	•	Role-Based Access Control (RBAC): Assign permissions based on roles rather than individuals. </a:t>
            </a:r>
            <a:endParaRPr b="1" sz="1350">
              <a:solidFill>
                <a:srgbClr val="FFFFFF"/>
              </a:solidFill>
            </a:endParaRPr>
          </a:p>
          <a:p>
            <a:pPr indent="-127000" lvl="0" marL="127000" rtl="0" algn="l">
              <a:lnSpc>
                <a:spcPct val="105000"/>
              </a:lnSpc>
              <a:spcBef>
                <a:spcPts val="0"/>
              </a:spcBef>
              <a:spcAft>
                <a:spcPts val="0"/>
              </a:spcAft>
              <a:buNone/>
            </a:pPr>
            <a:r>
              <a:rPr b="1" lang="en" sz="1350">
                <a:solidFill>
                  <a:srgbClr val="FFFFFF"/>
                </a:solidFill>
              </a:rPr>
              <a:t>	•	Just-In-Time Access: Provide temporary access permissions which expire after a certain period, reducing the window of opportunity for misuse.</a:t>
            </a:r>
            <a:endParaRPr b="1" sz="1350">
              <a:solidFill>
                <a:srgbClr val="FFFFFF"/>
              </a:solidFill>
            </a:endParaRPr>
          </a:p>
          <a:p>
            <a:pPr indent="0" lvl="0" marL="0" rtl="0" algn="l">
              <a:lnSpc>
                <a:spcPct val="105000"/>
              </a:lnSpc>
              <a:spcBef>
                <a:spcPts val="0"/>
              </a:spcBef>
              <a:spcAft>
                <a:spcPts val="0"/>
              </a:spcAft>
              <a:buNone/>
            </a:pPr>
            <a:r>
              <a:rPr b="1" lang="en" sz="1350">
                <a:solidFill>
                  <a:srgbClr val="FFFFFF"/>
                </a:solidFill>
              </a:rPr>
              <a:t>2. Verification of Code and Applications</a:t>
            </a:r>
            <a:endParaRPr b="1" sz="1350">
              <a:solidFill>
                <a:srgbClr val="FFFFFF"/>
              </a:solidFill>
            </a:endParaRPr>
          </a:p>
          <a:p>
            <a:pPr indent="-127000" lvl="0" marL="127000" rtl="0" algn="l">
              <a:lnSpc>
                <a:spcPct val="105000"/>
              </a:lnSpc>
              <a:spcBef>
                <a:spcPts val="0"/>
              </a:spcBef>
              <a:spcAft>
                <a:spcPts val="0"/>
              </a:spcAft>
              <a:buNone/>
            </a:pPr>
            <a:r>
              <a:rPr b="1" lang="en" sz="1350">
                <a:solidFill>
                  <a:srgbClr val="FFFFFF"/>
                </a:solidFill>
              </a:rPr>
              <a:t>	•	Code Signing: Ensure all code is digitally signed before execution to prevent malicious code from running.</a:t>
            </a:r>
            <a:endParaRPr b="1" sz="1350">
              <a:solidFill>
                <a:srgbClr val="FFFFFF"/>
              </a:solidFill>
            </a:endParaRPr>
          </a:p>
          <a:p>
            <a:pPr indent="-127000" lvl="0" marL="127000" rtl="0" algn="l">
              <a:lnSpc>
                <a:spcPct val="105000"/>
              </a:lnSpc>
              <a:spcBef>
                <a:spcPts val="0"/>
              </a:spcBef>
              <a:spcAft>
                <a:spcPts val="0"/>
              </a:spcAft>
              <a:buNone/>
            </a:pPr>
            <a:r>
              <a:rPr b="1" lang="en" sz="1350">
                <a:solidFill>
                  <a:srgbClr val="FFFFFF"/>
                </a:solidFill>
              </a:rPr>
              <a:t>	•	Application Whitelisting: Only allow approved applications to execute, blocking untrusted software.</a:t>
            </a:r>
            <a:endParaRPr b="1" sz="1350">
              <a:solidFill>
                <a:srgbClr val="FFFFFF"/>
              </a:solidFill>
            </a:endParaRPr>
          </a:p>
          <a:p>
            <a:pPr indent="0" lvl="0" marL="0" rtl="0" algn="l">
              <a:lnSpc>
                <a:spcPct val="105000"/>
              </a:lnSpc>
              <a:spcBef>
                <a:spcPts val="0"/>
              </a:spcBef>
              <a:spcAft>
                <a:spcPts val="0"/>
              </a:spcAft>
              <a:buNone/>
            </a:pPr>
            <a:r>
              <a:rPr b="1" lang="en" sz="1350">
                <a:solidFill>
                  <a:srgbClr val="FFFFFF"/>
                </a:solidFill>
              </a:rPr>
              <a:t>3. Network Security Measures</a:t>
            </a:r>
            <a:endParaRPr b="1" sz="1350">
              <a:solidFill>
                <a:srgbClr val="FFFFFF"/>
              </a:solidFill>
            </a:endParaRPr>
          </a:p>
          <a:p>
            <a:pPr indent="-127000" lvl="0" marL="127000" rtl="0" algn="l">
              <a:lnSpc>
                <a:spcPct val="105000"/>
              </a:lnSpc>
              <a:spcBef>
                <a:spcPts val="0"/>
              </a:spcBef>
              <a:spcAft>
                <a:spcPts val="0"/>
              </a:spcAft>
              <a:buNone/>
            </a:pPr>
            <a:r>
              <a:rPr b="1" lang="en" sz="1350">
                <a:solidFill>
                  <a:srgbClr val="FFFFFF"/>
                </a:solidFill>
              </a:rPr>
              <a:t>	•	Micro-Segmentation: Use software-defined networking to create secure zones within your network.</a:t>
            </a:r>
            <a:endParaRPr b="1" sz="1350">
              <a:solidFill>
                <a:srgbClr val="FFFFFF"/>
              </a:solidFill>
            </a:endParaRPr>
          </a:p>
          <a:p>
            <a:pPr indent="-127000" lvl="0" marL="127000" rtl="0" algn="l">
              <a:lnSpc>
                <a:spcPct val="105000"/>
              </a:lnSpc>
              <a:spcBef>
                <a:spcPts val="0"/>
              </a:spcBef>
              <a:spcAft>
                <a:spcPts val="0"/>
              </a:spcAft>
              <a:buNone/>
            </a:pPr>
            <a:r>
              <a:rPr b="1" lang="en" sz="1350">
                <a:solidFill>
                  <a:srgbClr val="FFFFFF"/>
                </a:solidFill>
              </a:rPr>
              <a:t>	•	Encrypted Communication: Encrypt data in transit to prevent interception by malicious code with elevated privileges.</a:t>
            </a:r>
            <a:endParaRPr b="1" sz="1350">
              <a:solidFill>
                <a:srgbClr val="FFFFFF"/>
              </a:solidFill>
            </a:endParaRPr>
          </a:p>
          <a:p>
            <a:pPr indent="0" lvl="0" marL="0" rtl="0" algn="l">
              <a:lnSpc>
                <a:spcPct val="105000"/>
              </a:lnSpc>
              <a:spcBef>
                <a:spcPts val="0"/>
              </a:spcBef>
              <a:spcAft>
                <a:spcPts val="0"/>
              </a:spcAft>
              <a:buNone/>
            </a:pPr>
            <a:r>
              <a:t/>
            </a:r>
            <a:endParaRPr b="1" sz="1400">
              <a:solidFill>
                <a:srgbClr val="000000"/>
              </a:solidFill>
            </a:endParaRPr>
          </a:p>
          <a:p>
            <a:pPr indent="0" lvl="0" marL="0" rtl="0" algn="l">
              <a:lnSpc>
                <a:spcPct val="105000"/>
              </a:lnSpc>
              <a:spcBef>
                <a:spcPts val="0"/>
              </a:spcBef>
              <a:spcAft>
                <a:spcPts val="1200"/>
              </a:spcAft>
              <a:buNone/>
            </a:pPr>
            <a:r>
              <a:t/>
            </a:r>
            <a:endParaRPr sz="2100"/>
          </a:p>
        </p:txBody>
      </p:sp>
      <p:sp>
        <p:nvSpPr>
          <p:cNvPr id="297" name="Google Shape;29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Zero Trust Model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Privilege Management</a:t>
            </a:r>
            <a:endParaRPr/>
          </a:p>
        </p:txBody>
      </p:sp>
      <p:pic>
        <p:nvPicPr>
          <p:cNvPr id="80" name="Google Shape;80;p17"/>
          <p:cNvPicPr preferRelativeResize="0"/>
          <p:nvPr/>
        </p:nvPicPr>
        <p:blipFill>
          <a:blip r:embed="rId3">
            <a:alphaModFix/>
          </a:blip>
          <a:stretch>
            <a:fillRect/>
          </a:stretch>
        </p:blipFill>
        <p:spPr>
          <a:xfrm>
            <a:off x="1609263" y="1080025"/>
            <a:ext cx="5925473" cy="36628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Zero Trust Model</a:t>
            </a:r>
            <a:endParaRPr/>
          </a:p>
        </p:txBody>
      </p:sp>
      <p:sp>
        <p:nvSpPr>
          <p:cNvPr id="303" name="Google Shape;303;p53"/>
          <p:cNvSpPr txBox="1"/>
          <p:nvPr/>
        </p:nvSpPr>
        <p:spPr>
          <a:xfrm>
            <a:off x="921600" y="1936800"/>
            <a:ext cx="4147200" cy="4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pic>
        <p:nvPicPr>
          <p:cNvPr id="304" name="Google Shape;304;p53"/>
          <p:cNvPicPr preferRelativeResize="0"/>
          <p:nvPr/>
        </p:nvPicPr>
        <p:blipFill>
          <a:blip r:embed="rId3">
            <a:alphaModFix/>
          </a:blip>
          <a:stretch>
            <a:fillRect/>
          </a:stretch>
        </p:blipFill>
        <p:spPr>
          <a:xfrm>
            <a:off x="753688" y="1169100"/>
            <a:ext cx="7636623" cy="3777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54"/>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0" name="Google Shape;310;p54"/>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1" name="Google Shape;311;p54"/>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High Privilege</a:t>
            </a:r>
            <a:endParaRPr/>
          </a:p>
        </p:txBody>
      </p:sp>
      <p:sp>
        <p:nvSpPr>
          <p:cNvPr id="312" name="Google Shape;312;p54"/>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13" name="Google Shape;313;p54"/>
          <p:cNvSpPr txBox="1"/>
          <p:nvPr>
            <p:ph idx="1" type="body"/>
          </p:nvPr>
        </p:nvSpPr>
        <p:spPr>
          <a:xfrm>
            <a:off x="391575" y="1750725"/>
            <a:ext cx="3533700" cy="2763900"/>
          </a:xfrm>
          <a:prstGeom prst="rect">
            <a:avLst/>
          </a:prstGeom>
          <a:noFill/>
          <a:ln>
            <a:noFill/>
          </a:ln>
        </p:spPr>
        <p:txBody>
          <a:bodyPr anchorCtr="0" anchor="t" bIns="34275" lIns="68575" spcFirstLastPara="1" rIns="68575" wrap="square" tIns="34275">
            <a:normAutofit fontScale="92500" lnSpcReduction="10000"/>
          </a:bodyPr>
          <a:lstStyle/>
          <a:p>
            <a:pPr indent="-169227" lvl="0" marL="177800" rtl="0" algn="l">
              <a:lnSpc>
                <a:spcPct val="90000"/>
              </a:lnSpc>
              <a:spcBef>
                <a:spcPts val="0"/>
              </a:spcBef>
              <a:spcAft>
                <a:spcPts val="0"/>
              </a:spcAft>
              <a:buClr>
                <a:schemeClr val="dk1"/>
              </a:buClr>
              <a:buSzPct val="100000"/>
              <a:buChar char="●"/>
            </a:pPr>
            <a:r>
              <a:rPr lang="en" sz="1800">
                <a:latin typeface="Arial"/>
                <a:ea typeface="Arial"/>
                <a:cs typeface="Arial"/>
                <a:sym typeface="Arial"/>
              </a:rPr>
              <a:t>Code has ability to perform sensitive operations as they are run with elevated privileges</a:t>
            </a:r>
            <a:endParaRPr sz="1800">
              <a:latin typeface="Arial"/>
              <a:ea typeface="Arial"/>
              <a:cs typeface="Arial"/>
              <a:sym typeface="Arial"/>
            </a:endParaRPr>
          </a:p>
          <a:p>
            <a:pPr indent="-172084" lvl="1" marL="520700" rtl="0" algn="l">
              <a:lnSpc>
                <a:spcPct val="90000"/>
              </a:lnSpc>
              <a:spcBef>
                <a:spcPts val="500"/>
              </a:spcBef>
              <a:spcAft>
                <a:spcPts val="0"/>
              </a:spcAft>
              <a:buClr>
                <a:schemeClr val="dk1"/>
              </a:buClr>
              <a:buSzPct val="80000"/>
              <a:buChar char="o"/>
            </a:pPr>
            <a:r>
              <a:rPr lang="en" sz="1500">
                <a:latin typeface="Arial"/>
                <a:ea typeface="Arial"/>
                <a:cs typeface="Arial"/>
                <a:sym typeface="Arial"/>
              </a:rPr>
              <a:t>For example, a word processing application with the ability to start/stop services or open ports</a:t>
            </a:r>
            <a:endParaRPr/>
          </a:p>
          <a:p>
            <a:pPr indent="-172084" lvl="1" marL="520700" rtl="0" algn="l">
              <a:lnSpc>
                <a:spcPct val="90000"/>
              </a:lnSpc>
              <a:spcBef>
                <a:spcPts val="500"/>
              </a:spcBef>
              <a:spcAft>
                <a:spcPts val="0"/>
              </a:spcAft>
              <a:buClr>
                <a:schemeClr val="dk1"/>
              </a:buClr>
              <a:buSzPct val="80000"/>
              <a:buChar char="o"/>
            </a:pPr>
            <a:r>
              <a:rPr lang="en" sz="1500">
                <a:latin typeface="Arial"/>
                <a:ea typeface="Arial"/>
                <a:cs typeface="Arial"/>
                <a:sym typeface="Arial"/>
              </a:rPr>
              <a:t>Are these operations necessary for the process?</a:t>
            </a:r>
            <a:endParaRPr sz="1500">
              <a:latin typeface="Arial"/>
              <a:ea typeface="Arial"/>
              <a:cs typeface="Arial"/>
              <a:sym typeface="Arial"/>
            </a:endParaRPr>
          </a:p>
          <a:p>
            <a:pPr indent="-169227" lvl="0" marL="177800" rtl="0" algn="l">
              <a:lnSpc>
                <a:spcPct val="90000"/>
              </a:lnSpc>
              <a:spcBef>
                <a:spcPts val="1800"/>
              </a:spcBef>
              <a:spcAft>
                <a:spcPts val="0"/>
              </a:spcAft>
              <a:buClr>
                <a:schemeClr val="dk1"/>
              </a:buClr>
              <a:buSzPct val="100000"/>
              <a:buChar char="●"/>
            </a:pPr>
            <a:r>
              <a:rPr lang="en" sz="1800">
                <a:latin typeface="Arial"/>
                <a:ea typeface="Arial"/>
                <a:cs typeface="Arial"/>
                <a:sym typeface="Arial"/>
              </a:rPr>
              <a:t>Consider how processes are run</a:t>
            </a:r>
            <a:endParaRPr/>
          </a:p>
          <a:p>
            <a:pPr indent="-172084" lvl="1" marL="520700" rtl="0" algn="l">
              <a:lnSpc>
                <a:spcPct val="90000"/>
              </a:lnSpc>
              <a:spcBef>
                <a:spcPts val="500"/>
              </a:spcBef>
              <a:spcAft>
                <a:spcPts val="0"/>
              </a:spcAft>
              <a:buClr>
                <a:schemeClr val="dk1"/>
              </a:buClr>
              <a:buSzPct val="80000"/>
              <a:buChar char="o"/>
            </a:pPr>
            <a:r>
              <a:rPr lang="en" sz="1500">
                <a:latin typeface="Arial"/>
                <a:ea typeface="Arial"/>
                <a:cs typeface="Arial"/>
                <a:sym typeface="Arial"/>
              </a:rPr>
              <a:t>Windows “Run as Administrator” pop-up</a:t>
            </a:r>
            <a:endParaRPr/>
          </a:p>
          <a:p>
            <a:pPr indent="-172084" lvl="1" marL="520700" rtl="0" algn="l">
              <a:lnSpc>
                <a:spcPct val="90000"/>
              </a:lnSpc>
              <a:spcBef>
                <a:spcPts val="500"/>
              </a:spcBef>
              <a:spcAft>
                <a:spcPts val="1200"/>
              </a:spcAft>
              <a:buClr>
                <a:schemeClr val="dk1"/>
              </a:buClr>
              <a:buSzPct val="80000"/>
              <a:buChar char="o"/>
            </a:pPr>
            <a:r>
              <a:rPr lang="en" sz="1500">
                <a:latin typeface="Arial"/>
                <a:ea typeface="Arial"/>
                <a:cs typeface="Arial"/>
                <a:sym typeface="Arial"/>
              </a:rPr>
              <a:t>Linux “sudo” command</a:t>
            </a:r>
            <a:endParaRPr sz="1500">
              <a:latin typeface="Arial"/>
              <a:ea typeface="Arial"/>
              <a:cs typeface="Arial"/>
              <a:sym typeface="Arial"/>
            </a:endParaRPr>
          </a:p>
        </p:txBody>
      </p:sp>
      <p:pic>
        <p:nvPicPr>
          <p:cNvPr id="314" name="Google Shape;314;p54"/>
          <p:cNvPicPr preferRelativeResize="0"/>
          <p:nvPr/>
        </p:nvPicPr>
        <p:blipFill>
          <a:blip r:embed="rId3">
            <a:alphaModFix/>
          </a:blip>
          <a:stretch>
            <a:fillRect/>
          </a:stretch>
        </p:blipFill>
        <p:spPr>
          <a:xfrm>
            <a:off x="4572000" y="1592925"/>
            <a:ext cx="3864402" cy="3343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55"/>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20" name="Google Shape;320;p55"/>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1" name="Google Shape;321;p55"/>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2" name="Google Shape;322;p55"/>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Low Privilege</a:t>
            </a:r>
            <a:endParaRPr/>
          </a:p>
        </p:txBody>
      </p:sp>
      <p:sp>
        <p:nvSpPr>
          <p:cNvPr id="323" name="Google Shape;323;p55"/>
          <p:cNvSpPr txBox="1"/>
          <p:nvPr>
            <p:ph idx="1" type="body"/>
          </p:nvPr>
        </p:nvSpPr>
        <p:spPr>
          <a:xfrm>
            <a:off x="483750" y="1646450"/>
            <a:ext cx="3474300" cy="3358800"/>
          </a:xfrm>
          <a:prstGeom prst="rect">
            <a:avLst/>
          </a:prstGeom>
          <a:noFill/>
          <a:ln>
            <a:noFill/>
          </a:ln>
        </p:spPr>
        <p:txBody>
          <a:bodyPr anchorCtr="0" anchor="t" bIns="34275" lIns="68575" spcFirstLastPara="1" rIns="68575" wrap="square" tIns="34275">
            <a:normAutofit fontScale="85000" lnSpcReduction="20000"/>
          </a:bodyPr>
          <a:lstStyle/>
          <a:p>
            <a:pPr indent="-160655" lvl="0" marL="177800" rtl="0" algn="l">
              <a:lnSpc>
                <a:spcPct val="100000"/>
              </a:lnSpc>
              <a:spcBef>
                <a:spcPts val="0"/>
              </a:spcBef>
              <a:spcAft>
                <a:spcPts val="0"/>
              </a:spcAft>
              <a:buClr>
                <a:schemeClr val="dk1"/>
              </a:buClr>
              <a:buSzPct val="100000"/>
              <a:buChar char="●"/>
            </a:pPr>
            <a:r>
              <a:rPr lang="en" sz="1800">
                <a:latin typeface="Arial"/>
                <a:ea typeface="Arial"/>
                <a:cs typeface="Arial"/>
                <a:sym typeface="Arial"/>
              </a:rPr>
              <a:t>Code running under accounts that are task-constrained or have limited functions that they can perform.</a:t>
            </a:r>
            <a:endParaRPr sz="1800">
              <a:latin typeface="Arial"/>
              <a:ea typeface="Arial"/>
              <a:cs typeface="Arial"/>
              <a:sym typeface="Arial"/>
            </a:endParaRPr>
          </a:p>
          <a:p>
            <a:pPr indent="-160655" lvl="0" marL="177800" rtl="0" algn="l">
              <a:lnSpc>
                <a:spcPct val="100000"/>
              </a:lnSpc>
              <a:spcBef>
                <a:spcPts val="1800"/>
              </a:spcBef>
              <a:spcAft>
                <a:spcPts val="0"/>
              </a:spcAft>
              <a:buClr>
                <a:schemeClr val="dk1"/>
              </a:buClr>
              <a:buSzPct val="100000"/>
              <a:buChar char="●"/>
            </a:pPr>
            <a:r>
              <a:rPr lang="en" sz="1800">
                <a:latin typeface="Arial"/>
                <a:ea typeface="Arial"/>
                <a:cs typeface="Arial"/>
                <a:sym typeface="Arial"/>
              </a:rPr>
              <a:t>The Guest account in Windows</a:t>
            </a:r>
            <a:endParaRPr/>
          </a:p>
          <a:p>
            <a:pPr indent="-166370" lvl="1" marL="520700" rtl="0" algn="l">
              <a:lnSpc>
                <a:spcPct val="100000"/>
              </a:lnSpc>
              <a:spcBef>
                <a:spcPts val="500"/>
              </a:spcBef>
              <a:spcAft>
                <a:spcPts val="0"/>
              </a:spcAft>
              <a:buClr>
                <a:schemeClr val="dk1"/>
              </a:buClr>
              <a:buSzPct val="80000"/>
              <a:buChar char="o"/>
            </a:pPr>
            <a:r>
              <a:rPr lang="en" sz="1500">
                <a:latin typeface="Arial"/>
                <a:ea typeface="Arial"/>
                <a:cs typeface="Arial"/>
                <a:sym typeface="Arial"/>
              </a:rPr>
              <a:t>Has its own security concerns and should be used appropriately</a:t>
            </a:r>
            <a:endParaRPr sz="1500">
              <a:latin typeface="Arial"/>
              <a:ea typeface="Arial"/>
              <a:cs typeface="Arial"/>
              <a:sym typeface="Arial"/>
            </a:endParaRPr>
          </a:p>
          <a:p>
            <a:pPr indent="-160655" lvl="0" marL="177800" rtl="0" algn="l">
              <a:lnSpc>
                <a:spcPct val="100000"/>
              </a:lnSpc>
              <a:spcBef>
                <a:spcPts val="1800"/>
              </a:spcBef>
              <a:spcAft>
                <a:spcPts val="0"/>
              </a:spcAft>
              <a:buClr>
                <a:schemeClr val="dk1"/>
              </a:buClr>
              <a:buSzPct val="100000"/>
              <a:buChar char="●"/>
            </a:pPr>
            <a:r>
              <a:rPr lang="en" sz="1800">
                <a:latin typeface="Arial"/>
                <a:ea typeface="Arial"/>
                <a:cs typeface="Arial"/>
                <a:sym typeface="Arial"/>
              </a:rPr>
              <a:t>www-data user in Linux </a:t>
            </a:r>
            <a:endParaRPr/>
          </a:p>
          <a:p>
            <a:pPr indent="-166370" lvl="1" marL="520700" rtl="0" algn="l">
              <a:lnSpc>
                <a:spcPct val="100000"/>
              </a:lnSpc>
              <a:spcBef>
                <a:spcPts val="500"/>
              </a:spcBef>
              <a:spcAft>
                <a:spcPts val="0"/>
              </a:spcAft>
              <a:buClr>
                <a:schemeClr val="dk1"/>
              </a:buClr>
              <a:buSzPct val="80000"/>
              <a:buChar char="o"/>
            </a:pPr>
            <a:r>
              <a:rPr lang="en" sz="1500">
                <a:latin typeface="Arial"/>
                <a:ea typeface="Arial"/>
                <a:cs typeface="Arial"/>
                <a:sym typeface="Arial"/>
              </a:rPr>
              <a:t>Used specifically for web server</a:t>
            </a:r>
            <a:endParaRPr/>
          </a:p>
          <a:p>
            <a:pPr indent="-166370" lvl="1" marL="520700" rtl="0" algn="l">
              <a:lnSpc>
                <a:spcPct val="100000"/>
              </a:lnSpc>
              <a:spcBef>
                <a:spcPts val="500"/>
              </a:spcBef>
              <a:spcAft>
                <a:spcPts val="0"/>
              </a:spcAft>
              <a:buClr>
                <a:schemeClr val="dk1"/>
              </a:buClr>
              <a:buSzPct val="80000"/>
              <a:buChar char="o"/>
            </a:pPr>
            <a:r>
              <a:rPr lang="en" sz="1500">
                <a:latin typeface="Arial"/>
                <a:ea typeface="Arial"/>
                <a:cs typeface="Arial"/>
                <a:sym typeface="Arial"/>
              </a:rPr>
              <a:t>Helps mitigate the effects of a compromised server – Principle of Least Privilege</a:t>
            </a:r>
            <a:endParaRPr/>
          </a:p>
          <a:p>
            <a:pPr indent="-160655" lvl="0" marL="177800" rtl="0" algn="l">
              <a:lnSpc>
                <a:spcPct val="100000"/>
              </a:lnSpc>
              <a:spcBef>
                <a:spcPts val="1800"/>
              </a:spcBef>
              <a:spcAft>
                <a:spcPts val="1200"/>
              </a:spcAft>
              <a:buClr>
                <a:schemeClr val="dk1"/>
              </a:buClr>
              <a:buSzPct val="100000"/>
              <a:buChar char="●"/>
            </a:pPr>
            <a:r>
              <a:rPr lang="en" sz="1800">
                <a:latin typeface="Arial"/>
                <a:ea typeface="Arial"/>
                <a:cs typeface="Arial"/>
                <a:sym typeface="Arial"/>
              </a:rPr>
              <a:t>The accounts’ limited rights limit the damage that can be done</a:t>
            </a:r>
            <a:endParaRPr/>
          </a:p>
        </p:txBody>
      </p:sp>
      <p:sp>
        <p:nvSpPr>
          <p:cNvPr id="324" name="Google Shape;324;p55"/>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id="325" name="Google Shape;325;p55"/>
          <p:cNvPicPr preferRelativeResize="0"/>
          <p:nvPr/>
        </p:nvPicPr>
        <p:blipFill>
          <a:blip r:embed="rId3">
            <a:alphaModFix/>
          </a:blip>
          <a:stretch>
            <a:fillRect/>
          </a:stretch>
        </p:blipFill>
        <p:spPr>
          <a:xfrm>
            <a:off x="4300501" y="1882772"/>
            <a:ext cx="4657623" cy="2556251"/>
          </a:xfrm>
          <a:prstGeom prst="rect">
            <a:avLst/>
          </a:prstGeom>
          <a:solidFill>
            <a:schemeClr val="lt1"/>
          </a:solid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56"/>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rgbClr val="000000"/>
              </a:buClr>
              <a:buFont typeface="Arial"/>
              <a:buNone/>
            </a:pPr>
            <a:r>
              <a:t/>
            </a:r>
            <a:endParaRPr b="0" i="0" sz="1400" u="none" cap="none" strike="noStrike">
              <a:solidFill>
                <a:schemeClr val="lt1"/>
              </a:solidFill>
              <a:latin typeface="Calibri"/>
              <a:ea typeface="Calibri"/>
              <a:cs typeface="Calibri"/>
              <a:sym typeface="Calibri"/>
            </a:endParaRPr>
          </a:p>
        </p:txBody>
      </p:sp>
      <p:sp>
        <p:nvSpPr>
          <p:cNvPr id="331" name="Google Shape;331;p56"/>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2" name="Google Shape;332;p56"/>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33" name="Google Shape;333;p56"/>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Access Control</a:t>
            </a:r>
            <a:endParaRPr/>
          </a:p>
        </p:txBody>
      </p:sp>
      <p:sp>
        <p:nvSpPr>
          <p:cNvPr id="334" name="Google Shape;334;p56"/>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35" name="Google Shape;335;p56"/>
          <p:cNvSpPr txBox="1"/>
          <p:nvPr>
            <p:ph idx="1" type="body"/>
          </p:nvPr>
        </p:nvSpPr>
        <p:spPr>
          <a:xfrm>
            <a:off x="628650" y="1705725"/>
            <a:ext cx="3382200" cy="2923500"/>
          </a:xfrm>
          <a:prstGeom prst="rect">
            <a:avLst/>
          </a:prstGeom>
          <a:noFill/>
          <a:ln>
            <a:noFill/>
          </a:ln>
        </p:spPr>
        <p:txBody>
          <a:bodyPr anchorCtr="0" anchor="t" bIns="34275" lIns="68575" spcFirstLastPara="1" rIns="68575" wrap="square" tIns="34275">
            <a:noAutofit/>
          </a:bodyPr>
          <a:lstStyle/>
          <a:p>
            <a:pPr indent="-147637" lvl="0" marL="177800" rtl="0" algn="l">
              <a:lnSpc>
                <a:spcPct val="80000"/>
              </a:lnSpc>
              <a:spcBef>
                <a:spcPts val="0"/>
              </a:spcBef>
              <a:spcAft>
                <a:spcPts val="0"/>
              </a:spcAft>
              <a:buClr>
                <a:schemeClr val="dk1"/>
              </a:buClr>
              <a:buSzPts val="1325"/>
              <a:buChar char="●"/>
            </a:pPr>
            <a:r>
              <a:rPr b="1" lang="en" sz="1325">
                <a:latin typeface="Arial"/>
                <a:ea typeface="Arial"/>
                <a:cs typeface="Arial"/>
                <a:sym typeface="Arial"/>
              </a:rPr>
              <a:t>Access Control: </a:t>
            </a:r>
            <a:r>
              <a:rPr lang="en" sz="1325">
                <a:latin typeface="Arial"/>
                <a:ea typeface="Arial"/>
                <a:cs typeface="Arial"/>
                <a:sym typeface="Arial"/>
              </a:rPr>
              <a:t>"A means of restricting access by specified entities to specific resources--the ultimate goal being to protect resources from unauthorized access“</a:t>
            </a:r>
            <a:endParaRPr sz="1325"/>
          </a:p>
          <a:p>
            <a:pPr indent="-161925" lvl="1" marL="520700" rtl="0" algn="l">
              <a:lnSpc>
                <a:spcPct val="80000"/>
              </a:lnSpc>
              <a:spcBef>
                <a:spcPts val="500"/>
              </a:spcBef>
              <a:spcAft>
                <a:spcPts val="0"/>
              </a:spcAft>
              <a:buClr>
                <a:schemeClr val="dk1"/>
              </a:buClr>
              <a:buSzPts val="950"/>
              <a:buChar char="o"/>
            </a:pPr>
            <a:r>
              <a:rPr b="1" lang="en" sz="1137">
                <a:latin typeface="Arial"/>
                <a:ea typeface="Arial"/>
                <a:cs typeface="Arial"/>
                <a:sym typeface="Arial"/>
              </a:rPr>
              <a:t>Read </a:t>
            </a:r>
            <a:r>
              <a:rPr lang="en" sz="1137">
                <a:latin typeface="Arial"/>
                <a:ea typeface="Arial"/>
                <a:cs typeface="Arial"/>
                <a:sym typeface="Arial"/>
              </a:rPr>
              <a:t>permissions state a user may read a file, document, code, etc</a:t>
            </a:r>
            <a:endParaRPr sz="1137">
              <a:latin typeface="Arial"/>
              <a:ea typeface="Arial"/>
              <a:cs typeface="Arial"/>
              <a:sym typeface="Arial"/>
            </a:endParaRPr>
          </a:p>
          <a:p>
            <a:pPr indent="-161925" lvl="1" marL="520700" rtl="0" algn="l">
              <a:lnSpc>
                <a:spcPct val="80000"/>
              </a:lnSpc>
              <a:spcBef>
                <a:spcPts val="500"/>
              </a:spcBef>
              <a:spcAft>
                <a:spcPts val="0"/>
              </a:spcAft>
              <a:buClr>
                <a:schemeClr val="dk1"/>
              </a:buClr>
              <a:buSzPts val="950"/>
              <a:buChar char="o"/>
            </a:pPr>
            <a:r>
              <a:rPr b="1" lang="en" sz="1137">
                <a:latin typeface="Arial"/>
                <a:ea typeface="Arial"/>
                <a:cs typeface="Arial"/>
                <a:sym typeface="Arial"/>
              </a:rPr>
              <a:t>Write </a:t>
            </a:r>
            <a:r>
              <a:rPr lang="en" sz="1137">
                <a:latin typeface="Arial"/>
                <a:ea typeface="Arial"/>
                <a:cs typeface="Arial"/>
                <a:sym typeface="Arial"/>
              </a:rPr>
              <a:t>privileges state a user may edit the material in question</a:t>
            </a:r>
            <a:endParaRPr sz="1075"/>
          </a:p>
          <a:p>
            <a:pPr indent="-161925" lvl="1" marL="520700" rtl="0" algn="l">
              <a:lnSpc>
                <a:spcPct val="80000"/>
              </a:lnSpc>
              <a:spcBef>
                <a:spcPts val="500"/>
              </a:spcBef>
              <a:spcAft>
                <a:spcPts val="0"/>
              </a:spcAft>
              <a:buClr>
                <a:schemeClr val="dk1"/>
              </a:buClr>
              <a:buSzPts val="950"/>
              <a:buChar char="o"/>
            </a:pPr>
            <a:r>
              <a:rPr b="1" lang="en" sz="1137">
                <a:latin typeface="Arial"/>
                <a:ea typeface="Arial"/>
                <a:cs typeface="Arial"/>
                <a:sym typeface="Arial"/>
              </a:rPr>
              <a:t>Execute</a:t>
            </a:r>
            <a:r>
              <a:rPr lang="en" sz="1137">
                <a:latin typeface="Arial"/>
                <a:ea typeface="Arial"/>
                <a:cs typeface="Arial"/>
                <a:sym typeface="Arial"/>
              </a:rPr>
              <a:t> privileges state a user may run and execute the program or subject matter in question.</a:t>
            </a:r>
            <a:endParaRPr sz="1075"/>
          </a:p>
          <a:p>
            <a:pPr indent="-147637" lvl="0" marL="177800" rtl="0" algn="l">
              <a:lnSpc>
                <a:spcPct val="80000"/>
              </a:lnSpc>
              <a:spcBef>
                <a:spcPts val="1800"/>
              </a:spcBef>
              <a:spcAft>
                <a:spcPts val="0"/>
              </a:spcAft>
              <a:buClr>
                <a:schemeClr val="dk1"/>
              </a:buClr>
              <a:buSzPts val="1325"/>
              <a:buChar char="●"/>
            </a:pPr>
            <a:r>
              <a:rPr lang="en" sz="1325">
                <a:latin typeface="Arial"/>
                <a:ea typeface="Arial"/>
                <a:cs typeface="Arial"/>
                <a:sym typeface="Arial"/>
              </a:rPr>
              <a:t>Overly strict Access Control Lists can further indulge this sin</a:t>
            </a:r>
            <a:endParaRPr sz="1325"/>
          </a:p>
          <a:p>
            <a:pPr indent="-161925" lvl="1" marL="520700" rtl="0" algn="l">
              <a:lnSpc>
                <a:spcPct val="80000"/>
              </a:lnSpc>
              <a:spcBef>
                <a:spcPts val="500"/>
              </a:spcBef>
              <a:spcAft>
                <a:spcPts val="0"/>
              </a:spcAft>
              <a:buClr>
                <a:schemeClr val="dk1"/>
              </a:buClr>
              <a:buSzPts val="950"/>
              <a:buChar char="o"/>
            </a:pPr>
            <a:r>
              <a:rPr lang="en" sz="1137">
                <a:latin typeface="Arial"/>
                <a:ea typeface="Arial"/>
                <a:cs typeface="Arial"/>
                <a:sym typeface="Arial"/>
              </a:rPr>
              <a:t>“If a resource has a highly restrictive access control, then it can only be accessed by code running with </a:t>
            </a:r>
            <a:r>
              <a:rPr b="1" lang="en" sz="1137">
                <a:latin typeface="Arial"/>
                <a:ea typeface="Arial"/>
                <a:cs typeface="Arial"/>
                <a:sym typeface="Arial"/>
              </a:rPr>
              <a:t>elevated privileges</a:t>
            </a:r>
            <a:r>
              <a:rPr lang="en" sz="1137">
                <a:latin typeface="Arial"/>
                <a:ea typeface="Arial"/>
                <a:cs typeface="Arial"/>
                <a:sym typeface="Arial"/>
              </a:rPr>
              <a:t>” (24 Deadly Sins, Michael Howard et al)</a:t>
            </a:r>
            <a:endParaRPr sz="1075"/>
          </a:p>
          <a:p>
            <a:pPr indent="-63500" lvl="0" marL="177800" rtl="0" algn="l">
              <a:lnSpc>
                <a:spcPct val="80000"/>
              </a:lnSpc>
              <a:spcBef>
                <a:spcPts val="1800"/>
              </a:spcBef>
              <a:spcAft>
                <a:spcPts val="1200"/>
              </a:spcAft>
              <a:buClr>
                <a:schemeClr val="dk1"/>
              </a:buClr>
              <a:buSzPts val="1125"/>
              <a:buNone/>
            </a:pPr>
            <a:r>
              <a:t/>
            </a:r>
            <a:endParaRPr sz="1325">
              <a:latin typeface="Arial"/>
              <a:ea typeface="Arial"/>
              <a:cs typeface="Arial"/>
              <a:sym typeface="Arial"/>
            </a:endParaRPr>
          </a:p>
        </p:txBody>
      </p:sp>
      <p:pic>
        <p:nvPicPr>
          <p:cNvPr id="336" name="Google Shape;336;p56"/>
          <p:cNvPicPr preferRelativeResize="0"/>
          <p:nvPr/>
        </p:nvPicPr>
        <p:blipFill>
          <a:blip r:embed="rId3">
            <a:alphaModFix/>
          </a:blip>
          <a:stretch>
            <a:fillRect/>
          </a:stretch>
        </p:blipFill>
        <p:spPr>
          <a:xfrm>
            <a:off x="5272550" y="1608200"/>
            <a:ext cx="3295473" cy="3269576"/>
          </a:xfrm>
          <a:prstGeom prst="rect">
            <a:avLst/>
          </a:prstGeom>
          <a:solidFill>
            <a:schemeClr val="lt1"/>
          </a:solid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5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42" name="Google Shape;342;p57"/>
          <p:cNvSpPr/>
          <p:nvPr/>
        </p:nvSpPr>
        <p:spPr>
          <a:xfrm>
            <a:off x="418657" y="0"/>
            <a:ext cx="8375585" cy="1514105"/>
          </a:xfrm>
          <a:prstGeom prst="rect">
            <a:avLst/>
          </a:prstGeom>
          <a:solidFill>
            <a:schemeClr val="lt1"/>
          </a:solidFill>
          <a:ln cap="flat" cmpd="sng" w="12700">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3" name="Google Shape;343;p57"/>
          <p:cNvSpPr/>
          <p:nvPr/>
        </p:nvSpPr>
        <p:spPr>
          <a:xfrm>
            <a:off x="425196" y="0"/>
            <a:ext cx="8366760" cy="150876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4" name="Google Shape;344;p57"/>
          <p:cNvSpPr txBox="1"/>
          <p:nvPr>
            <p:ph type="title"/>
          </p:nvPr>
        </p:nvSpPr>
        <p:spPr>
          <a:xfrm>
            <a:off x="836676" y="411480"/>
            <a:ext cx="7626096" cy="88468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b="0" lang="en" sz="3000"/>
              <a:t>Permissions in UNIX</a:t>
            </a:r>
            <a:endParaRPr/>
          </a:p>
        </p:txBody>
      </p:sp>
      <p:sp>
        <p:nvSpPr>
          <p:cNvPr id="345" name="Google Shape;345;p57"/>
          <p:cNvSpPr/>
          <p:nvPr/>
        </p:nvSpPr>
        <p:spPr>
          <a:xfrm>
            <a:off x="374126" y="578099"/>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A picture containing application&#10;&#10;Description automatically generated" id="346" name="Google Shape;346;p57"/>
          <p:cNvPicPr preferRelativeResize="0"/>
          <p:nvPr/>
        </p:nvPicPr>
        <p:blipFill rotWithShape="1">
          <a:blip r:embed="rId3">
            <a:alphaModFix/>
          </a:blip>
          <a:srcRect b="1961" l="0" r="1" t="24715"/>
          <a:stretch/>
        </p:blipFill>
        <p:spPr>
          <a:xfrm>
            <a:off x="805163" y="1744760"/>
            <a:ext cx="3948263" cy="2426944"/>
          </a:xfrm>
          <a:prstGeom prst="rect">
            <a:avLst/>
          </a:prstGeom>
          <a:noFill/>
          <a:ln>
            <a:noFill/>
          </a:ln>
        </p:spPr>
      </p:pic>
      <p:sp>
        <p:nvSpPr>
          <p:cNvPr id="347" name="Google Shape;347;p57"/>
          <p:cNvSpPr txBox="1"/>
          <p:nvPr>
            <p:ph idx="1" type="body"/>
          </p:nvPr>
        </p:nvSpPr>
        <p:spPr>
          <a:xfrm>
            <a:off x="5206252" y="1801892"/>
            <a:ext cx="3054807" cy="2287741"/>
          </a:xfrm>
          <a:prstGeom prst="rect">
            <a:avLst/>
          </a:prstGeom>
          <a:noFill/>
          <a:ln>
            <a:noFill/>
          </a:ln>
        </p:spPr>
        <p:txBody>
          <a:bodyPr anchorCtr="0" anchor="ctr" bIns="34275" lIns="68575" spcFirstLastPara="1" rIns="68575" wrap="square" tIns="34275">
            <a:normAutofit fontScale="85000"/>
          </a:bodyPr>
          <a:lstStyle/>
          <a:p>
            <a:pPr indent="-173355" lvl="0" marL="177800" rtl="0" algn="l">
              <a:lnSpc>
                <a:spcPct val="90000"/>
              </a:lnSpc>
              <a:spcBef>
                <a:spcPts val="0"/>
              </a:spcBef>
              <a:spcAft>
                <a:spcPts val="0"/>
              </a:spcAft>
              <a:buClr>
                <a:schemeClr val="dk1"/>
              </a:buClr>
              <a:buSzPct val="100000"/>
              <a:buChar char="●"/>
            </a:pPr>
            <a:r>
              <a:rPr lang="en" sz="1800"/>
              <a:t>Binary flags set file permissions</a:t>
            </a:r>
            <a:endParaRPr/>
          </a:p>
          <a:p>
            <a:pPr indent="-166370" lvl="1" marL="520700" rtl="0" algn="l">
              <a:lnSpc>
                <a:spcPct val="90000"/>
              </a:lnSpc>
              <a:spcBef>
                <a:spcPts val="500"/>
              </a:spcBef>
              <a:spcAft>
                <a:spcPts val="0"/>
              </a:spcAft>
              <a:buClr>
                <a:schemeClr val="dk1"/>
              </a:buClr>
              <a:buSzPct val="80000"/>
              <a:buChar char="o"/>
            </a:pPr>
            <a:r>
              <a:rPr lang="en" sz="1500"/>
              <a:t>r(ead)=4</a:t>
            </a:r>
            <a:endParaRPr/>
          </a:p>
          <a:p>
            <a:pPr indent="-166370" lvl="1" marL="520700" rtl="0" algn="l">
              <a:lnSpc>
                <a:spcPct val="90000"/>
              </a:lnSpc>
              <a:spcBef>
                <a:spcPts val="500"/>
              </a:spcBef>
              <a:spcAft>
                <a:spcPts val="0"/>
              </a:spcAft>
              <a:buClr>
                <a:schemeClr val="dk1"/>
              </a:buClr>
              <a:buSzPct val="80000"/>
              <a:buChar char="o"/>
            </a:pPr>
            <a:r>
              <a:rPr lang="en" sz="1500"/>
              <a:t>w(rite)=2</a:t>
            </a:r>
            <a:endParaRPr/>
          </a:p>
          <a:p>
            <a:pPr indent="-166370" lvl="1" marL="520700" rtl="0" algn="l">
              <a:lnSpc>
                <a:spcPct val="90000"/>
              </a:lnSpc>
              <a:spcBef>
                <a:spcPts val="500"/>
              </a:spcBef>
              <a:spcAft>
                <a:spcPts val="0"/>
              </a:spcAft>
              <a:buClr>
                <a:schemeClr val="dk1"/>
              </a:buClr>
              <a:buSzPct val="80000"/>
              <a:buChar char="o"/>
            </a:pPr>
            <a:r>
              <a:rPr lang="en" sz="1500"/>
              <a:t>(e)x(ecute) =1</a:t>
            </a:r>
            <a:endParaRPr/>
          </a:p>
          <a:p>
            <a:pPr indent="-101600" lvl="1" marL="520700" rtl="0" algn="l">
              <a:lnSpc>
                <a:spcPct val="90000"/>
              </a:lnSpc>
              <a:spcBef>
                <a:spcPts val="500"/>
              </a:spcBef>
              <a:spcAft>
                <a:spcPts val="0"/>
              </a:spcAft>
              <a:buClr>
                <a:schemeClr val="dk1"/>
              </a:buClr>
              <a:buSzPct val="80000"/>
              <a:buNone/>
            </a:pPr>
            <a:r>
              <a:t/>
            </a:r>
            <a:endParaRPr sz="1500"/>
          </a:p>
          <a:p>
            <a:pPr indent="-173355" lvl="0" marL="177800" rtl="0" algn="l">
              <a:lnSpc>
                <a:spcPct val="90000"/>
              </a:lnSpc>
              <a:spcBef>
                <a:spcPts val="500"/>
              </a:spcBef>
              <a:spcAft>
                <a:spcPts val="0"/>
              </a:spcAft>
              <a:buClr>
                <a:schemeClr val="dk1"/>
              </a:buClr>
              <a:buSzPct val="100000"/>
              <a:buChar char="●"/>
            </a:pPr>
            <a:r>
              <a:rPr lang="en" sz="1800"/>
              <a:t>Order is for access</a:t>
            </a:r>
            <a:endParaRPr/>
          </a:p>
          <a:p>
            <a:pPr indent="-166370" lvl="1" marL="520700" rtl="0" algn="l">
              <a:lnSpc>
                <a:spcPct val="90000"/>
              </a:lnSpc>
              <a:spcBef>
                <a:spcPts val="500"/>
              </a:spcBef>
              <a:spcAft>
                <a:spcPts val="0"/>
              </a:spcAft>
              <a:buClr>
                <a:schemeClr val="dk1"/>
              </a:buClr>
              <a:buSzPct val="80000"/>
              <a:buChar char="o"/>
            </a:pPr>
            <a:r>
              <a:rPr lang="en" sz="1500"/>
              <a:t>First number is file owner</a:t>
            </a:r>
            <a:endParaRPr/>
          </a:p>
          <a:p>
            <a:pPr indent="-166370" lvl="1" marL="520700" rtl="0" algn="l">
              <a:lnSpc>
                <a:spcPct val="90000"/>
              </a:lnSpc>
              <a:spcBef>
                <a:spcPts val="500"/>
              </a:spcBef>
              <a:spcAft>
                <a:spcPts val="0"/>
              </a:spcAft>
              <a:buClr>
                <a:schemeClr val="dk1"/>
              </a:buClr>
              <a:buSzPct val="80000"/>
              <a:buChar char="o"/>
            </a:pPr>
            <a:r>
              <a:rPr lang="en" sz="1500"/>
              <a:t>Second number is group owner</a:t>
            </a:r>
            <a:endParaRPr/>
          </a:p>
          <a:p>
            <a:pPr indent="-166370" lvl="1" marL="520700" rtl="0" algn="l">
              <a:lnSpc>
                <a:spcPct val="90000"/>
              </a:lnSpc>
              <a:spcBef>
                <a:spcPts val="500"/>
              </a:spcBef>
              <a:spcAft>
                <a:spcPts val="1200"/>
              </a:spcAft>
              <a:buClr>
                <a:schemeClr val="dk1"/>
              </a:buClr>
              <a:buSzPct val="80000"/>
              <a:buChar char="o"/>
            </a:pPr>
            <a:r>
              <a:rPr lang="en" sz="1500"/>
              <a:t>Third is every other user</a:t>
            </a:r>
            <a:endParaRPr/>
          </a:p>
        </p:txBody>
      </p:sp>
      <p:graphicFrame>
        <p:nvGraphicFramePr>
          <p:cNvPr id="348" name="Google Shape;348;p57"/>
          <p:cNvGraphicFramePr/>
          <p:nvPr/>
        </p:nvGraphicFramePr>
        <p:xfrm>
          <a:off x="1524000" y="4389646"/>
          <a:ext cx="3000000" cy="3000000"/>
        </p:xfrm>
        <a:graphic>
          <a:graphicData uri="http://schemas.openxmlformats.org/drawingml/2006/table">
            <a:tbl>
              <a:tblPr bandRow="1" firstRow="1">
                <a:noFill/>
                <a:tableStyleId>{0D1D65AA-21B2-433B-8896-77941C3DEE6A}</a:tableStyleId>
              </a:tblPr>
              <a:tblGrid>
                <a:gridCol w="762000"/>
                <a:gridCol w="762000"/>
                <a:gridCol w="762000"/>
                <a:gridCol w="762000"/>
                <a:gridCol w="762000"/>
                <a:gridCol w="762000"/>
                <a:gridCol w="762000"/>
                <a:gridCol w="762000"/>
              </a:tblGrid>
              <a:tr h="278125">
                <a:tc>
                  <a:txBody>
                    <a:bodyPr/>
                    <a:lstStyle/>
                    <a:p>
                      <a:pPr indent="0" lvl="0" marL="0" marR="0" rtl="0" algn="l">
                        <a:spcBef>
                          <a:spcPts val="0"/>
                        </a:spcBef>
                        <a:spcAft>
                          <a:spcPts val="0"/>
                        </a:spcAft>
                        <a:buNone/>
                      </a:pPr>
                      <a:r>
                        <a:rPr lang="en" sz="1400" u="none" cap="none" strike="noStrike"/>
                        <a:t>0</a:t>
                      </a:r>
                      <a:endParaRPr sz="1100"/>
                    </a:p>
                  </a:txBody>
                  <a:tcPr marT="34300" marB="34300" marR="68600" marL="68600"/>
                </a:tc>
                <a:tc>
                  <a:txBody>
                    <a:bodyPr/>
                    <a:lstStyle/>
                    <a:p>
                      <a:pPr indent="0" lvl="0" marL="0" marR="0" rtl="0" algn="l">
                        <a:spcBef>
                          <a:spcPts val="0"/>
                        </a:spcBef>
                        <a:spcAft>
                          <a:spcPts val="0"/>
                        </a:spcAft>
                        <a:buNone/>
                      </a:pPr>
                      <a:r>
                        <a:rPr lang="en" sz="1400"/>
                        <a:t>1</a:t>
                      </a:r>
                      <a:endParaRPr sz="1100"/>
                    </a:p>
                  </a:txBody>
                  <a:tcPr marT="34300" marB="34300" marR="68600" marL="68600"/>
                </a:tc>
                <a:tc>
                  <a:txBody>
                    <a:bodyPr/>
                    <a:lstStyle/>
                    <a:p>
                      <a:pPr indent="0" lvl="0" marL="0" marR="0" rtl="0" algn="l">
                        <a:spcBef>
                          <a:spcPts val="0"/>
                        </a:spcBef>
                        <a:spcAft>
                          <a:spcPts val="0"/>
                        </a:spcAft>
                        <a:buNone/>
                      </a:pPr>
                      <a:r>
                        <a:rPr lang="en" sz="1400"/>
                        <a:t>2</a:t>
                      </a:r>
                      <a:endParaRPr sz="1100"/>
                    </a:p>
                  </a:txBody>
                  <a:tcPr marT="34300" marB="34300" marR="68600" marL="68600"/>
                </a:tc>
                <a:tc>
                  <a:txBody>
                    <a:bodyPr/>
                    <a:lstStyle/>
                    <a:p>
                      <a:pPr indent="0" lvl="0" marL="0" marR="0" rtl="0" algn="l">
                        <a:spcBef>
                          <a:spcPts val="0"/>
                        </a:spcBef>
                        <a:spcAft>
                          <a:spcPts val="0"/>
                        </a:spcAft>
                        <a:buNone/>
                      </a:pPr>
                      <a:r>
                        <a:rPr lang="en" sz="1400"/>
                        <a:t>3</a:t>
                      </a:r>
                      <a:endParaRPr sz="1100"/>
                    </a:p>
                  </a:txBody>
                  <a:tcPr marT="34300" marB="34300" marR="68600" marL="68600"/>
                </a:tc>
                <a:tc>
                  <a:txBody>
                    <a:bodyPr/>
                    <a:lstStyle/>
                    <a:p>
                      <a:pPr indent="0" lvl="0" marL="0" marR="0" rtl="0" algn="l">
                        <a:spcBef>
                          <a:spcPts val="0"/>
                        </a:spcBef>
                        <a:spcAft>
                          <a:spcPts val="0"/>
                        </a:spcAft>
                        <a:buNone/>
                      </a:pPr>
                      <a:r>
                        <a:rPr lang="en" sz="1400"/>
                        <a:t>4</a:t>
                      </a:r>
                      <a:endParaRPr sz="1100"/>
                    </a:p>
                  </a:txBody>
                  <a:tcPr marT="34300" marB="34300" marR="68600" marL="68600"/>
                </a:tc>
                <a:tc>
                  <a:txBody>
                    <a:bodyPr/>
                    <a:lstStyle/>
                    <a:p>
                      <a:pPr indent="0" lvl="0" marL="0" marR="0" rtl="0" algn="l">
                        <a:spcBef>
                          <a:spcPts val="0"/>
                        </a:spcBef>
                        <a:spcAft>
                          <a:spcPts val="0"/>
                        </a:spcAft>
                        <a:buNone/>
                      </a:pPr>
                      <a:r>
                        <a:rPr lang="en" sz="1400"/>
                        <a:t>5</a:t>
                      </a:r>
                      <a:endParaRPr sz="1100"/>
                    </a:p>
                  </a:txBody>
                  <a:tcPr marT="34300" marB="34300" marR="68600" marL="68600"/>
                </a:tc>
                <a:tc>
                  <a:txBody>
                    <a:bodyPr/>
                    <a:lstStyle/>
                    <a:p>
                      <a:pPr indent="0" lvl="0" marL="0" marR="0" rtl="0" algn="l">
                        <a:spcBef>
                          <a:spcPts val="0"/>
                        </a:spcBef>
                        <a:spcAft>
                          <a:spcPts val="0"/>
                        </a:spcAft>
                        <a:buNone/>
                      </a:pPr>
                      <a:r>
                        <a:rPr lang="en" sz="1400"/>
                        <a:t>6</a:t>
                      </a:r>
                      <a:endParaRPr sz="1100"/>
                    </a:p>
                  </a:txBody>
                  <a:tcPr marT="34300" marB="34300" marR="68600" marL="68600"/>
                </a:tc>
                <a:tc>
                  <a:txBody>
                    <a:bodyPr/>
                    <a:lstStyle/>
                    <a:p>
                      <a:pPr indent="0" lvl="0" marL="0" marR="0" rtl="0" algn="l">
                        <a:spcBef>
                          <a:spcPts val="0"/>
                        </a:spcBef>
                        <a:spcAft>
                          <a:spcPts val="0"/>
                        </a:spcAft>
                        <a:buNone/>
                      </a:pPr>
                      <a:r>
                        <a:rPr lang="en" sz="1400"/>
                        <a:t>7</a:t>
                      </a:r>
                      <a:endParaRPr sz="1100"/>
                    </a:p>
                  </a:txBody>
                  <a:tcPr marT="34300" marB="34300" marR="68600" marL="68600"/>
                </a:tc>
              </a:tr>
              <a:tr h="278125">
                <a:tc>
                  <a:txBody>
                    <a:bodyPr/>
                    <a:lstStyle/>
                    <a:p>
                      <a:pPr indent="0" lvl="0" marL="0" marR="0" rtl="0" algn="l">
                        <a:spcBef>
                          <a:spcPts val="0"/>
                        </a:spcBef>
                        <a:spcAft>
                          <a:spcPts val="0"/>
                        </a:spcAft>
                        <a:buNone/>
                      </a:pPr>
                      <a:r>
                        <a:rPr lang="en" sz="1400"/>
                        <a:t>- - -</a:t>
                      </a:r>
                      <a:endParaRPr sz="1100"/>
                    </a:p>
                  </a:txBody>
                  <a:tcPr marT="34300" marB="34300" marR="68600" marL="68600"/>
                </a:tc>
                <a:tc>
                  <a:txBody>
                    <a:bodyPr/>
                    <a:lstStyle/>
                    <a:p>
                      <a:pPr indent="0" lvl="0" marL="0" marR="0" rtl="0" algn="l">
                        <a:spcBef>
                          <a:spcPts val="0"/>
                        </a:spcBef>
                        <a:spcAft>
                          <a:spcPts val="0"/>
                        </a:spcAft>
                        <a:buNone/>
                      </a:pPr>
                      <a:r>
                        <a:rPr lang="en" sz="1400"/>
                        <a:t>- - x</a:t>
                      </a:r>
                      <a:endParaRPr sz="1100"/>
                    </a:p>
                  </a:txBody>
                  <a:tcPr marT="34300" marB="34300" marR="68600" marL="68600"/>
                </a:tc>
                <a:tc>
                  <a:txBody>
                    <a:bodyPr/>
                    <a:lstStyle/>
                    <a:p>
                      <a:pPr indent="0" lvl="0" marL="0" marR="0" rtl="0" algn="l">
                        <a:spcBef>
                          <a:spcPts val="0"/>
                        </a:spcBef>
                        <a:spcAft>
                          <a:spcPts val="0"/>
                        </a:spcAft>
                        <a:buNone/>
                      </a:pPr>
                      <a:r>
                        <a:rPr lang="en" sz="1400"/>
                        <a:t>- w -</a:t>
                      </a:r>
                      <a:endParaRPr sz="1100"/>
                    </a:p>
                  </a:txBody>
                  <a:tcPr marT="34300" marB="34300" marR="68600" marL="68600"/>
                </a:tc>
                <a:tc>
                  <a:txBody>
                    <a:bodyPr/>
                    <a:lstStyle/>
                    <a:p>
                      <a:pPr indent="0" lvl="0" marL="0" marR="0" rtl="0" algn="l">
                        <a:spcBef>
                          <a:spcPts val="0"/>
                        </a:spcBef>
                        <a:spcAft>
                          <a:spcPts val="0"/>
                        </a:spcAft>
                        <a:buNone/>
                      </a:pPr>
                      <a:r>
                        <a:rPr lang="en" sz="1400"/>
                        <a:t>- w x</a:t>
                      </a:r>
                      <a:endParaRPr sz="1100"/>
                    </a:p>
                  </a:txBody>
                  <a:tcPr marT="34300" marB="34300" marR="68600" marL="68600"/>
                </a:tc>
                <a:tc>
                  <a:txBody>
                    <a:bodyPr/>
                    <a:lstStyle/>
                    <a:p>
                      <a:pPr indent="0" lvl="0" marL="0" marR="0" rtl="0" algn="l">
                        <a:spcBef>
                          <a:spcPts val="0"/>
                        </a:spcBef>
                        <a:spcAft>
                          <a:spcPts val="0"/>
                        </a:spcAft>
                        <a:buNone/>
                      </a:pPr>
                      <a:r>
                        <a:rPr lang="en" sz="1400"/>
                        <a:t>r - -</a:t>
                      </a:r>
                      <a:endParaRPr sz="1100"/>
                    </a:p>
                  </a:txBody>
                  <a:tcPr marT="34300" marB="34300" marR="68600" marL="68600"/>
                </a:tc>
                <a:tc>
                  <a:txBody>
                    <a:bodyPr/>
                    <a:lstStyle/>
                    <a:p>
                      <a:pPr indent="0" lvl="0" marL="0" marR="0" rtl="0" algn="l">
                        <a:spcBef>
                          <a:spcPts val="0"/>
                        </a:spcBef>
                        <a:spcAft>
                          <a:spcPts val="0"/>
                        </a:spcAft>
                        <a:buNone/>
                      </a:pPr>
                      <a:r>
                        <a:rPr lang="en" sz="1400"/>
                        <a:t>r - x</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400"/>
                        <a:buFont typeface="Calibri"/>
                        <a:buNone/>
                      </a:pPr>
                      <a:r>
                        <a:rPr lang="en" sz="1400"/>
                        <a:t>r w -</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400"/>
                        <a:buFont typeface="Calibri"/>
                        <a:buNone/>
                      </a:pPr>
                      <a:r>
                        <a:rPr lang="en" sz="1400"/>
                        <a:t>r w x</a:t>
                      </a:r>
                      <a:endParaRPr sz="1100"/>
                    </a:p>
                  </a:txBody>
                  <a:tcPr marT="34300" marB="34300" marR="68600" marL="6860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5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4" name="Google Shape;354;p58"/>
          <p:cNvSpPr/>
          <p:nvPr/>
        </p:nvSpPr>
        <p:spPr>
          <a:xfrm>
            <a:off x="418657" y="0"/>
            <a:ext cx="8375585" cy="1514105"/>
          </a:xfrm>
          <a:prstGeom prst="rect">
            <a:avLst/>
          </a:prstGeom>
          <a:solidFill>
            <a:schemeClr val="lt1"/>
          </a:solidFill>
          <a:ln cap="flat" cmpd="sng" w="12700">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55" name="Google Shape;355;p58"/>
          <p:cNvSpPr/>
          <p:nvPr/>
        </p:nvSpPr>
        <p:spPr>
          <a:xfrm>
            <a:off x="425196" y="0"/>
            <a:ext cx="8366760" cy="150876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56" name="Google Shape;356;p58"/>
          <p:cNvSpPr txBox="1"/>
          <p:nvPr>
            <p:ph type="title"/>
          </p:nvPr>
        </p:nvSpPr>
        <p:spPr>
          <a:xfrm>
            <a:off x="836676" y="411480"/>
            <a:ext cx="7626096" cy="88468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b="0" lang="en" sz="3000"/>
              <a:t>Permissions in UNIX (cont.)</a:t>
            </a:r>
            <a:endParaRPr/>
          </a:p>
        </p:txBody>
      </p:sp>
      <p:sp>
        <p:nvSpPr>
          <p:cNvPr id="357" name="Google Shape;357;p58"/>
          <p:cNvSpPr/>
          <p:nvPr/>
        </p:nvSpPr>
        <p:spPr>
          <a:xfrm>
            <a:off x="374126" y="578099"/>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Diagram&#10;&#10;Description automatically generated" id="358" name="Google Shape;358;p58"/>
          <p:cNvPicPr preferRelativeResize="0"/>
          <p:nvPr/>
        </p:nvPicPr>
        <p:blipFill rotWithShape="1">
          <a:blip r:embed="rId3">
            <a:alphaModFix/>
          </a:blip>
          <a:srcRect b="0" l="2303" r="2526" t="0"/>
          <a:stretch/>
        </p:blipFill>
        <p:spPr>
          <a:xfrm>
            <a:off x="312844" y="2086860"/>
            <a:ext cx="3502972" cy="2155248"/>
          </a:xfrm>
          <a:prstGeom prst="rect">
            <a:avLst/>
          </a:prstGeom>
          <a:noFill/>
          <a:ln>
            <a:noFill/>
          </a:ln>
        </p:spPr>
      </p:pic>
      <p:sp>
        <p:nvSpPr>
          <p:cNvPr id="359" name="Google Shape;359;p58"/>
          <p:cNvSpPr txBox="1"/>
          <p:nvPr>
            <p:ph idx="1" type="body"/>
          </p:nvPr>
        </p:nvSpPr>
        <p:spPr>
          <a:xfrm>
            <a:off x="4020424" y="1858518"/>
            <a:ext cx="4442349" cy="2770632"/>
          </a:xfrm>
          <a:prstGeom prst="rect">
            <a:avLst/>
          </a:prstGeom>
          <a:noFill/>
          <a:ln>
            <a:noFill/>
          </a:ln>
        </p:spPr>
        <p:txBody>
          <a:bodyPr anchorCtr="0" anchor="ctr" bIns="34275" lIns="68575" spcFirstLastPara="1" rIns="68575" wrap="square" tIns="34275">
            <a:normAutofit fontScale="92500" lnSpcReduction="10000"/>
          </a:bodyPr>
          <a:lstStyle/>
          <a:p>
            <a:pPr indent="-169227" lvl="0" marL="177800" rtl="0" algn="l">
              <a:lnSpc>
                <a:spcPct val="90000"/>
              </a:lnSpc>
              <a:spcBef>
                <a:spcPts val="0"/>
              </a:spcBef>
              <a:spcAft>
                <a:spcPts val="0"/>
              </a:spcAft>
              <a:buClr>
                <a:schemeClr val="dk1"/>
              </a:buClr>
              <a:buSzPct val="100000"/>
              <a:buChar char="●"/>
            </a:pPr>
            <a:r>
              <a:rPr lang="en" sz="1800"/>
              <a:t>ls -l command to see the permissions granted</a:t>
            </a:r>
            <a:endParaRPr/>
          </a:p>
          <a:p>
            <a:pPr indent="-169227" lvl="0" marL="177800" rtl="0" algn="l">
              <a:lnSpc>
                <a:spcPct val="90000"/>
              </a:lnSpc>
              <a:spcBef>
                <a:spcPts val="1800"/>
              </a:spcBef>
              <a:spcAft>
                <a:spcPts val="0"/>
              </a:spcAft>
              <a:buClr>
                <a:schemeClr val="dk1"/>
              </a:buClr>
              <a:buSzPct val="100000"/>
              <a:buChar char="●"/>
            </a:pPr>
            <a:r>
              <a:rPr lang="en" sz="1800"/>
              <a:t>Privileges can be modified using chmod</a:t>
            </a:r>
            <a:endParaRPr sz="1800"/>
          </a:p>
          <a:p>
            <a:pPr indent="-172084" lvl="1" marL="520700" rtl="0" algn="l">
              <a:lnSpc>
                <a:spcPct val="90000"/>
              </a:lnSpc>
              <a:spcBef>
                <a:spcPts val="400"/>
              </a:spcBef>
              <a:spcAft>
                <a:spcPts val="0"/>
              </a:spcAft>
              <a:buClr>
                <a:schemeClr val="dk1"/>
              </a:buClr>
              <a:buSzPct val="80000"/>
              <a:buChar char="o"/>
            </a:pPr>
            <a:r>
              <a:rPr lang="en" sz="1500"/>
              <a:t>E.g. chmod u+r</a:t>
            </a:r>
            <a:endParaRPr sz="1500"/>
          </a:p>
          <a:p>
            <a:pPr indent="-172084" lvl="1" marL="520700" rtl="0" algn="l">
              <a:lnSpc>
                <a:spcPct val="90000"/>
              </a:lnSpc>
              <a:spcBef>
                <a:spcPts val="900"/>
              </a:spcBef>
              <a:spcAft>
                <a:spcPts val="0"/>
              </a:spcAft>
              <a:buClr>
                <a:schemeClr val="dk1"/>
              </a:buClr>
              <a:buSzPct val="80000"/>
              <a:buChar char="o"/>
            </a:pPr>
            <a:r>
              <a:rPr lang="en" sz="1500"/>
              <a:t>‘u’ refers to whose permission is being modified</a:t>
            </a:r>
            <a:endParaRPr/>
          </a:p>
          <a:p>
            <a:pPr indent="-171132" lvl="2" marL="863600" rtl="0" algn="l">
              <a:lnSpc>
                <a:spcPct val="90000"/>
              </a:lnSpc>
              <a:spcBef>
                <a:spcPts val="400"/>
              </a:spcBef>
              <a:spcAft>
                <a:spcPts val="0"/>
              </a:spcAft>
              <a:buClr>
                <a:schemeClr val="dk1"/>
              </a:buClr>
              <a:buSzPct val="100000"/>
              <a:buChar char="■"/>
            </a:pPr>
            <a:r>
              <a:rPr b="1" lang="en" sz="1400"/>
              <a:t>‘u’</a:t>
            </a:r>
            <a:r>
              <a:rPr lang="en" sz="1400"/>
              <a:t> for </a:t>
            </a:r>
            <a:r>
              <a:rPr i="1" lang="en" sz="1400"/>
              <a:t>user</a:t>
            </a:r>
            <a:r>
              <a:rPr lang="en" sz="1400"/>
              <a:t>, </a:t>
            </a:r>
            <a:r>
              <a:rPr b="1" lang="en" sz="1400"/>
              <a:t>‘g’</a:t>
            </a:r>
            <a:r>
              <a:rPr lang="en" sz="1400"/>
              <a:t> for </a:t>
            </a:r>
            <a:r>
              <a:rPr i="1" lang="en" sz="1400"/>
              <a:t>group</a:t>
            </a:r>
            <a:r>
              <a:rPr lang="en" sz="1400"/>
              <a:t>, </a:t>
            </a:r>
            <a:r>
              <a:rPr b="1" lang="en" sz="1400"/>
              <a:t>‘o’</a:t>
            </a:r>
            <a:r>
              <a:rPr lang="en" sz="1400"/>
              <a:t> for </a:t>
            </a:r>
            <a:r>
              <a:rPr i="1" lang="en" sz="1400"/>
              <a:t>other</a:t>
            </a:r>
            <a:endParaRPr/>
          </a:p>
          <a:p>
            <a:pPr indent="-172084" lvl="1" marL="520700" rtl="0" algn="l">
              <a:lnSpc>
                <a:spcPct val="90000"/>
              </a:lnSpc>
              <a:spcBef>
                <a:spcPts val="900"/>
              </a:spcBef>
              <a:spcAft>
                <a:spcPts val="0"/>
              </a:spcAft>
              <a:buClr>
                <a:schemeClr val="dk1"/>
              </a:buClr>
              <a:buSzPct val="80000"/>
              <a:buChar char="o"/>
            </a:pPr>
            <a:r>
              <a:rPr lang="en" sz="1500"/>
              <a:t>‘+’ refers to giving permission</a:t>
            </a:r>
            <a:endParaRPr/>
          </a:p>
          <a:p>
            <a:pPr indent="-171132" lvl="2" marL="863600" rtl="0" algn="l">
              <a:lnSpc>
                <a:spcPct val="90000"/>
              </a:lnSpc>
              <a:spcBef>
                <a:spcPts val="400"/>
              </a:spcBef>
              <a:spcAft>
                <a:spcPts val="0"/>
              </a:spcAft>
              <a:buClr>
                <a:schemeClr val="dk1"/>
              </a:buClr>
              <a:buSzPct val="100000"/>
              <a:buChar char="■"/>
            </a:pPr>
            <a:r>
              <a:rPr b="1" lang="en" sz="1400"/>
              <a:t>‘+’</a:t>
            </a:r>
            <a:r>
              <a:rPr lang="en" sz="1400"/>
              <a:t> to </a:t>
            </a:r>
            <a:r>
              <a:rPr i="1" lang="en" sz="1400"/>
              <a:t>add</a:t>
            </a:r>
            <a:r>
              <a:rPr lang="en" sz="1400"/>
              <a:t> permission, </a:t>
            </a:r>
            <a:r>
              <a:rPr b="1" lang="en" sz="1400"/>
              <a:t>‘-’</a:t>
            </a:r>
            <a:r>
              <a:rPr lang="en" sz="1400"/>
              <a:t> to </a:t>
            </a:r>
            <a:r>
              <a:rPr i="1" lang="en" sz="1400"/>
              <a:t>remove</a:t>
            </a:r>
            <a:r>
              <a:rPr lang="en" sz="1400"/>
              <a:t> permission</a:t>
            </a:r>
            <a:endParaRPr/>
          </a:p>
          <a:p>
            <a:pPr indent="-172084" lvl="1" marL="520700" rtl="0" algn="l">
              <a:lnSpc>
                <a:spcPct val="90000"/>
              </a:lnSpc>
              <a:spcBef>
                <a:spcPts val="900"/>
              </a:spcBef>
              <a:spcAft>
                <a:spcPts val="0"/>
              </a:spcAft>
              <a:buClr>
                <a:schemeClr val="dk1"/>
              </a:buClr>
              <a:buSzPct val="80000"/>
              <a:buChar char="o"/>
            </a:pPr>
            <a:r>
              <a:rPr lang="en" sz="1500"/>
              <a:t>‘r’ refers to permission</a:t>
            </a:r>
            <a:endParaRPr/>
          </a:p>
          <a:p>
            <a:pPr indent="-171132" lvl="2" marL="863600" rtl="0" algn="l">
              <a:lnSpc>
                <a:spcPct val="90000"/>
              </a:lnSpc>
              <a:spcBef>
                <a:spcPts val="400"/>
              </a:spcBef>
              <a:spcAft>
                <a:spcPts val="1200"/>
              </a:spcAft>
              <a:buClr>
                <a:schemeClr val="dk1"/>
              </a:buClr>
              <a:buSzPct val="100000"/>
              <a:buChar char="■"/>
            </a:pPr>
            <a:r>
              <a:rPr b="1" lang="en" sz="1400"/>
              <a:t>‘r’</a:t>
            </a:r>
            <a:r>
              <a:rPr lang="en" sz="1400"/>
              <a:t> for </a:t>
            </a:r>
            <a:r>
              <a:rPr i="1" lang="en" sz="1400"/>
              <a:t>read</a:t>
            </a:r>
            <a:r>
              <a:rPr lang="en" sz="1400"/>
              <a:t>, </a:t>
            </a:r>
            <a:r>
              <a:rPr b="1" lang="en" sz="1400"/>
              <a:t>‘w’</a:t>
            </a:r>
            <a:r>
              <a:rPr lang="en" sz="1400"/>
              <a:t> for </a:t>
            </a:r>
            <a:r>
              <a:rPr i="1" lang="en" sz="1400"/>
              <a:t>write</a:t>
            </a:r>
            <a:r>
              <a:rPr lang="en" sz="1400"/>
              <a:t>, </a:t>
            </a:r>
            <a:r>
              <a:rPr b="1" lang="en" sz="1400"/>
              <a:t>‘x’</a:t>
            </a:r>
            <a:r>
              <a:rPr lang="en" sz="1400"/>
              <a:t> for </a:t>
            </a:r>
            <a:r>
              <a:rPr i="1" lang="en" sz="1400"/>
              <a:t>execute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5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5" name="Google Shape;365;p59"/>
          <p:cNvSpPr/>
          <p:nvPr/>
        </p:nvSpPr>
        <p:spPr>
          <a:xfrm>
            <a:off x="418657" y="0"/>
            <a:ext cx="8375585" cy="1514105"/>
          </a:xfrm>
          <a:prstGeom prst="rect">
            <a:avLst/>
          </a:prstGeom>
          <a:solidFill>
            <a:schemeClr val="lt1"/>
          </a:solidFill>
          <a:ln cap="flat" cmpd="sng" w="12700">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6" name="Google Shape;366;p59"/>
          <p:cNvSpPr/>
          <p:nvPr/>
        </p:nvSpPr>
        <p:spPr>
          <a:xfrm>
            <a:off x="425196" y="0"/>
            <a:ext cx="8366760" cy="150876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7" name="Google Shape;367;p59"/>
          <p:cNvSpPr txBox="1"/>
          <p:nvPr>
            <p:ph type="title"/>
          </p:nvPr>
        </p:nvSpPr>
        <p:spPr>
          <a:xfrm>
            <a:off x="836676" y="411480"/>
            <a:ext cx="7626096" cy="88468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b="0" lang="en" sz="3000"/>
              <a:t>Permissions in Windows</a:t>
            </a:r>
            <a:endParaRPr/>
          </a:p>
        </p:txBody>
      </p:sp>
      <p:sp>
        <p:nvSpPr>
          <p:cNvPr id="368" name="Google Shape;368;p59"/>
          <p:cNvSpPr/>
          <p:nvPr/>
        </p:nvSpPr>
        <p:spPr>
          <a:xfrm>
            <a:off x="374126" y="578099"/>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9" name="Google Shape;369;p59"/>
          <p:cNvSpPr txBox="1"/>
          <p:nvPr>
            <p:ph idx="1" type="body"/>
          </p:nvPr>
        </p:nvSpPr>
        <p:spPr>
          <a:xfrm>
            <a:off x="3705836" y="1508760"/>
            <a:ext cx="4010990" cy="1857052"/>
          </a:xfrm>
          <a:prstGeom prst="rect">
            <a:avLst/>
          </a:prstGeom>
          <a:noFill/>
          <a:ln>
            <a:noFill/>
          </a:ln>
        </p:spPr>
        <p:txBody>
          <a:bodyPr anchorCtr="0" anchor="ctr"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t>Permissions can be seen in PowerShell via Get-ChildItem | Get-Acl</a:t>
            </a:r>
            <a:endParaRPr sz="1800"/>
          </a:p>
          <a:p>
            <a:pPr indent="-177800" lvl="1" marL="520700" rtl="0" algn="l">
              <a:lnSpc>
                <a:spcPct val="90000"/>
              </a:lnSpc>
              <a:spcBef>
                <a:spcPts val="400"/>
              </a:spcBef>
              <a:spcAft>
                <a:spcPts val="0"/>
              </a:spcAft>
              <a:buClr>
                <a:schemeClr val="dk1"/>
              </a:buClr>
              <a:buSzPts val="1200"/>
              <a:buChar char="o"/>
            </a:pPr>
            <a:r>
              <a:rPr lang="en" sz="1500"/>
              <a:t>Get-ChildItem equivalent to ‘dir’ and ‘ls’</a:t>
            </a:r>
            <a:endParaRPr/>
          </a:p>
          <a:p>
            <a:pPr indent="-177800" lvl="0" marL="177800" rtl="0" algn="l">
              <a:lnSpc>
                <a:spcPct val="90000"/>
              </a:lnSpc>
              <a:spcBef>
                <a:spcPts val="1800"/>
              </a:spcBef>
              <a:spcAft>
                <a:spcPts val="1200"/>
              </a:spcAft>
              <a:buClr>
                <a:schemeClr val="dk1"/>
              </a:buClr>
              <a:buSzPts val="1800"/>
              <a:buChar char="●"/>
            </a:pPr>
            <a:r>
              <a:rPr lang="en" sz="1800"/>
              <a:t>Permissions often set via GUI in File Properties</a:t>
            </a:r>
            <a:endParaRPr/>
          </a:p>
        </p:txBody>
      </p:sp>
      <p:pic>
        <p:nvPicPr>
          <p:cNvPr descr="Windows PowerShell result of &quot;Get-ChiledItem | Get-Acl&quot; to showcase the permissions of various folders and files" id="370" name="Google Shape;370;p59"/>
          <p:cNvPicPr preferRelativeResize="0"/>
          <p:nvPr/>
        </p:nvPicPr>
        <p:blipFill rotWithShape="1">
          <a:blip r:embed="rId3">
            <a:alphaModFix/>
          </a:blip>
          <a:srcRect b="13333" l="0" r="0" t="0"/>
          <a:stretch/>
        </p:blipFill>
        <p:spPr>
          <a:xfrm>
            <a:off x="4068935" y="3365812"/>
            <a:ext cx="3284792" cy="1461116"/>
          </a:xfrm>
          <a:prstGeom prst="rect">
            <a:avLst/>
          </a:prstGeom>
          <a:noFill/>
          <a:ln>
            <a:noFill/>
          </a:ln>
        </p:spPr>
      </p:pic>
      <p:pic>
        <p:nvPicPr>
          <p:cNvPr descr="Windows GUI showing the Properties of a file to exemplify a user's permissions" id="371" name="Google Shape;371;p59"/>
          <p:cNvPicPr preferRelativeResize="0"/>
          <p:nvPr/>
        </p:nvPicPr>
        <p:blipFill rotWithShape="1">
          <a:blip r:embed="rId4">
            <a:alphaModFix/>
          </a:blip>
          <a:srcRect b="0" l="0" r="0" t="0"/>
          <a:stretch/>
        </p:blipFill>
        <p:spPr>
          <a:xfrm>
            <a:off x="944957" y="1783017"/>
            <a:ext cx="2179022" cy="307518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60"/>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77" name="Google Shape;377;p60"/>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8" name="Google Shape;378;p60"/>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9" name="Google Shape;379;p60"/>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Privilege Escalation</a:t>
            </a:r>
            <a:endParaRPr/>
          </a:p>
        </p:txBody>
      </p:sp>
      <p:sp>
        <p:nvSpPr>
          <p:cNvPr id="380" name="Google Shape;380;p60"/>
          <p:cNvSpPr txBox="1"/>
          <p:nvPr>
            <p:ph idx="1" type="body"/>
          </p:nvPr>
        </p:nvSpPr>
        <p:spPr>
          <a:xfrm>
            <a:off x="628650" y="1725475"/>
            <a:ext cx="3513900" cy="3141300"/>
          </a:xfrm>
          <a:prstGeom prst="rect">
            <a:avLst/>
          </a:prstGeom>
          <a:noFill/>
          <a:ln>
            <a:noFill/>
          </a:ln>
        </p:spPr>
        <p:txBody>
          <a:bodyPr anchorCtr="0" anchor="t" bIns="34275" lIns="68575" spcFirstLastPara="1" rIns="68575" wrap="square" tIns="34275">
            <a:noAutofit/>
          </a:bodyPr>
          <a:lstStyle/>
          <a:p>
            <a:pPr indent="-188277" lvl="0" marL="177800" rtl="0" algn="l">
              <a:lnSpc>
                <a:spcPct val="70000"/>
              </a:lnSpc>
              <a:spcBef>
                <a:spcPts val="0"/>
              </a:spcBef>
              <a:spcAft>
                <a:spcPts val="0"/>
              </a:spcAft>
              <a:buClr>
                <a:schemeClr val="dk1"/>
              </a:buClr>
              <a:buSzPts val="1965"/>
              <a:buChar char="●"/>
            </a:pPr>
            <a:r>
              <a:rPr lang="en" sz="1965">
                <a:latin typeface="Arial"/>
                <a:ea typeface="Arial"/>
                <a:cs typeface="Arial"/>
                <a:sym typeface="Arial"/>
              </a:rPr>
              <a:t>Privilege escalation occurs where a bad actor gains access into an organization's infrastructure and gets higher privileges</a:t>
            </a:r>
            <a:endParaRPr sz="1965"/>
          </a:p>
          <a:p>
            <a:pPr indent="-188277" lvl="0" marL="177800" rtl="0" algn="l">
              <a:lnSpc>
                <a:spcPct val="70000"/>
              </a:lnSpc>
              <a:spcBef>
                <a:spcPts val="1800"/>
              </a:spcBef>
              <a:spcAft>
                <a:spcPts val="0"/>
              </a:spcAft>
              <a:buClr>
                <a:schemeClr val="dk1"/>
              </a:buClr>
              <a:buSzPts val="1965"/>
              <a:buChar char="●"/>
            </a:pPr>
            <a:r>
              <a:rPr lang="en" sz="1965">
                <a:latin typeface="Arial"/>
                <a:ea typeface="Arial"/>
                <a:cs typeface="Arial"/>
                <a:sym typeface="Arial"/>
              </a:rPr>
              <a:t>The bad actor gains privileges that should normally be off-limits to them, such as administrative powers</a:t>
            </a:r>
            <a:endParaRPr sz="1965"/>
          </a:p>
          <a:p>
            <a:pPr indent="-188277" lvl="0" marL="177800" rtl="0" algn="l">
              <a:lnSpc>
                <a:spcPct val="70000"/>
              </a:lnSpc>
              <a:spcBef>
                <a:spcPts val="1800"/>
              </a:spcBef>
              <a:spcAft>
                <a:spcPts val="0"/>
              </a:spcAft>
              <a:buClr>
                <a:schemeClr val="dk1"/>
              </a:buClr>
              <a:buSzPts val="1965"/>
              <a:buChar char="●"/>
            </a:pPr>
            <a:r>
              <a:rPr lang="en" sz="1965">
                <a:latin typeface="Arial"/>
                <a:ea typeface="Arial"/>
                <a:cs typeface="Arial"/>
                <a:sym typeface="Arial"/>
              </a:rPr>
              <a:t>Two forms – Horizontal and Vertical Privilege Escalation</a:t>
            </a:r>
            <a:endParaRPr sz="1595">
              <a:latin typeface="Arial"/>
              <a:ea typeface="Arial"/>
              <a:cs typeface="Arial"/>
              <a:sym typeface="Arial"/>
            </a:endParaRPr>
          </a:p>
        </p:txBody>
      </p:sp>
      <p:sp>
        <p:nvSpPr>
          <p:cNvPr id="381" name="Google Shape;381;p60"/>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pic>
        <p:nvPicPr>
          <p:cNvPr id="382" name="Google Shape;382;p60"/>
          <p:cNvPicPr preferRelativeResize="0"/>
          <p:nvPr/>
        </p:nvPicPr>
        <p:blipFill>
          <a:blip r:embed="rId3">
            <a:alphaModFix/>
          </a:blip>
          <a:stretch>
            <a:fillRect/>
          </a:stretch>
        </p:blipFill>
        <p:spPr>
          <a:xfrm>
            <a:off x="4142550" y="1982850"/>
            <a:ext cx="4836751" cy="21727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p61"/>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8" name="Google Shape;388;p61"/>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9" name="Google Shape;389;p61"/>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0" name="Google Shape;390;p61"/>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Horizontal Privilege Escalation</a:t>
            </a:r>
            <a:endParaRPr/>
          </a:p>
        </p:txBody>
      </p:sp>
      <p:sp>
        <p:nvSpPr>
          <p:cNvPr id="391" name="Google Shape;391;p61"/>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92" name="Google Shape;392;p61"/>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Not exactly an escalation of privileges</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Consider the following example:</a:t>
            </a:r>
            <a:endParaRPr/>
          </a:p>
          <a:p>
            <a:pPr indent="-177800" lvl="1" marL="520700" rtl="0" algn="l">
              <a:lnSpc>
                <a:spcPct val="90000"/>
              </a:lnSpc>
              <a:spcBef>
                <a:spcPts val="400"/>
              </a:spcBef>
              <a:spcAft>
                <a:spcPts val="0"/>
              </a:spcAft>
              <a:buClr>
                <a:schemeClr val="dk1"/>
              </a:buClr>
              <a:buSzPts val="1200"/>
              <a:buChar char="o"/>
            </a:pPr>
            <a:r>
              <a:rPr lang="en" sz="1500">
                <a:latin typeface="Arial"/>
                <a:ea typeface="Arial"/>
                <a:cs typeface="Arial"/>
                <a:sym typeface="Arial"/>
              </a:rPr>
              <a:t>Users A and B both have their own online bank accounts</a:t>
            </a:r>
            <a:endParaRPr/>
          </a:p>
          <a:p>
            <a:pPr indent="-177800" lvl="1" marL="520700" rtl="0" algn="l">
              <a:lnSpc>
                <a:spcPct val="90000"/>
              </a:lnSpc>
              <a:spcBef>
                <a:spcPts val="400"/>
              </a:spcBef>
              <a:spcAft>
                <a:spcPts val="0"/>
              </a:spcAft>
              <a:buClr>
                <a:schemeClr val="dk1"/>
              </a:buClr>
              <a:buSzPts val="1200"/>
              <a:buChar char="o"/>
            </a:pPr>
            <a:r>
              <a:rPr lang="en" sz="1500">
                <a:latin typeface="Arial"/>
                <a:ea typeface="Arial"/>
                <a:cs typeface="Arial"/>
                <a:sym typeface="Arial"/>
              </a:rPr>
              <a:t>Through malicious activity (e.g. XSS, session hijacking), User A is able to access User B’s account</a:t>
            </a:r>
            <a:endParaRPr/>
          </a:p>
          <a:p>
            <a:pPr indent="-177800" lvl="1" marL="520700" rtl="0" algn="l">
              <a:lnSpc>
                <a:spcPct val="90000"/>
              </a:lnSpc>
              <a:spcBef>
                <a:spcPts val="400"/>
              </a:spcBef>
              <a:spcAft>
                <a:spcPts val="0"/>
              </a:spcAft>
              <a:buClr>
                <a:schemeClr val="dk1"/>
              </a:buClr>
              <a:buSzPts val="1200"/>
              <a:buChar char="o"/>
            </a:pPr>
            <a:r>
              <a:rPr lang="en" sz="1500">
                <a:latin typeface="Arial"/>
                <a:ea typeface="Arial"/>
                <a:cs typeface="Arial"/>
                <a:sym typeface="Arial"/>
              </a:rPr>
              <a:t>User A can access the account while access to User B’s account shouldn’t be part of User A’s privileges</a:t>
            </a:r>
            <a:endParaRPr/>
          </a:p>
          <a:p>
            <a:pPr indent="-177800" lvl="0" marL="177800" rtl="0" algn="l">
              <a:lnSpc>
                <a:spcPct val="90000"/>
              </a:lnSpc>
              <a:spcBef>
                <a:spcPts val="1800"/>
              </a:spcBef>
              <a:spcAft>
                <a:spcPts val="1200"/>
              </a:spcAft>
              <a:buClr>
                <a:schemeClr val="dk1"/>
              </a:buClr>
              <a:buSzPts val="1800"/>
              <a:buChar char="●"/>
            </a:pPr>
            <a:r>
              <a:rPr lang="en" sz="1800">
                <a:latin typeface="Arial"/>
                <a:ea typeface="Arial"/>
                <a:cs typeface="Arial"/>
                <a:sym typeface="Arial"/>
              </a:rPr>
              <a:t>No </a:t>
            </a:r>
            <a:r>
              <a:rPr i="1" lang="en" sz="1800">
                <a:latin typeface="Arial"/>
                <a:ea typeface="Arial"/>
                <a:cs typeface="Arial"/>
                <a:sym typeface="Arial"/>
              </a:rPr>
              <a:t>new</a:t>
            </a:r>
            <a:r>
              <a:rPr lang="en" sz="1800">
                <a:latin typeface="Arial"/>
                <a:ea typeface="Arial"/>
                <a:cs typeface="Arial"/>
                <a:sym typeface="Arial"/>
              </a:rPr>
              <a:t> higher-level privileges are gained</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62"/>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98" name="Google Shape;398;p62"/>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9" name="Google Shape;399;p62"/>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0" name="Google Shape;400;p62"/>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Vertical Privilege Escalation </a:t>
            </a:r>
            <a:endParaRPr/>
          </a:p>
        </p:txBody>
      </p:sp>
      <p:sp>
        <p:nvSpPr>
          <p:cNvPr id="401" name="Google Shape;401;p62"/>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02" name="Google Shape;402;p62"/>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Directly related to our sin</a:t>
            </a:r>
            <a:endParaRPr/>
          </a:p>
          <a:p>
            <a:pPr indent="-177800" lvl="1" marL="520700" rtl="0" algn="l">
              <a:lnSpc>
                <a:spcPct val="90000"/>
              </a:lnSpc>
              <a:spcBef>
                <a:spcPts val="500"/>
              </a:spcBef>
              <a:spcAft>
                <a:spcPts val="0"/>
              </a:spcAft>
              <a:buClr>
                <a:schemeClr val="dk1"/>
              </a:buClr>
              <a:buSzPts val="1200"/>
              <a:buChar char="o"/>
            </a:pPr>
            <a:r>
              <a:rPr lang="en" sz="1500">
                <a:latin typeface="Arial"/>
                <a:ea typeface="Arial"/>
                <a:cs typeface="Arial"/>
                <a:sym typeface="Arial"/>
              </a:rPr>
              <a:t>The sin can result in Vertical Privilege Escalation</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Refers to the act of a user gaining more privileges than intended</a:t>
            </a:r>
            <a:endParaRPr/>
          </a:p>
          <a:p>
            <a:pPr indent="-177800" lvl="1" marL="520700" rtl="0" algn="l">
              <a:lnSpc>
                <a:spcPct val="90000"/>
              </a:lnSpc>
              <a:spcBef>
                <a:spcPts val="500"/>
              </a:spcBef>
              <a:spcAft>
                <a:spcPts val="0"/>
              </a:spcAft>
              <a:buClr>
                <a:schemeClr val="dk1"/>
              </a:buClr>
              <a:buSzPts val="1200"/>
              <a:buChar char="o"/>
            </a:pPr>
            <a:r>
              <a:rPr lang="en" sz="1500">
                <a:latin typeface="Arial"/>
                <a:ea typeface="Arial"/>
                <a:cs typeface="Arial"/>
                <a:sym typeface="Arial"/>
              </a:rPr>
              <a:t>I.e. a person that should have regular user rights now having administrative rights</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Often occurs through various exploitation of programs that have higher-level rights</a:t>
            </a:r>
            <a:endParaRPr/>
          </a:p>
          <a:p>
            <a:pPr indent="-177800" lvl="1" marL="520700" rtl="0" algn="l">
              <a:lnSpc>
                <a:spcPct val="90000"/>
              </a:lnSpc>
              <a:spcBef>
                <a:spcPts val="500"/>
              </a:spcBef>
              <a:spcAft>
                <a:spcPts val="1200"/>
              </a:spcAft>
              <a:buClr>
                <a:schemeClr val="dk1"/>
              </a:buClr>
              <a:buSzPts val="1200"/>
              <a:buChar char="o"/>
            </a:pPr>
            <a:r>
              <a:rPr lang="en" sz="1500">
                <a:latin typeface="Arial"/>
                <a:ea typeface="Arial"/>
                <a:cs typeface="Arial"/>
                <a:sym typeface="Arial"/>
              </a:rPr>
              <a:t>If a program being run has administrative rights, a buffer overflow could run arbitrary code with those administrative rights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of Least Privilege Principle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0"/>
              </a:spcBef>
              <a:spcAft>
                <a:spcPts val="0"/>
              </a:spcAft>
              <a:buNone/>
            </a:pPr>
            <a:r>
              <a:rPr lang="en" sz="2150">
                <a:solidFill>
                  <a:srgbClr val="F3F3F3"/>
                </a:solidFill>
              </a:rPr>
              <a:t>	•	The Principle of Least Privilege (PoLP) ensures users and applications operate with the minimal set of permissions necessary.</a:t>
            </a:r>
            <a:endParaRPr sz="2150">
              <a:solidFill>
                <a:srgbClr val="F3F3F3"/>
              </a:solidFill>
            </a:endParaRPr>
          </a:p>
          <a:p>
            <a:pPr indent="-127000" lvl="0" marL="127000" rtl="0" algn="l">
              <a:spcBef>
                <a:spcPts val="0"/>
              </a:spcBef>
              <a:spcAft>
                <a:spcPts val="0"/>
              </a:spcAft>
              <a:buNone/>
            </a:pPr>
            <a:r>
              <a:rPr lang="en" sz="2150">
                <a:solidFill>
                  <a:srgbClr val="F3F3F3"/>
                </a:solidFill>
              </a:rPr>
              <a:t>	•	Reduces the attack surface by limiting potential damage in the event of a breach.</a:t>
            </a:r>
            <a:endParaRPr sz="2150">
              <a:solidFill>
                <a:srgbClr val="F3F3F3"/>
              </a:solidFill>
            </a:endParaRPr>
          </a:p>
          <a:p>
            <a:pPr indent="-127000" lvl="0" marL="127000" rtl="0" algn="l">
              <a:spcBef>
                <a:spcPts val="0"/>
              </a:spcBef>
              <a:spcAft>
                <a:spcPts val="0"/>
              </a:spcAft>
              <a:buNone/>
            </a:pPr>
            <a:r>
              <a:rPr lang="en" sz="2150">
                <a:solidFill>
                  <a:srgbClr val="F3F3F3"/>
                </a:solidFill>
              </a:rPr>
              <a:t>	•	Originated in 1975 by Saltzer and Schroeder in their seminal paper on security.</a:t>
            </a:r>
            <a:endParaRPr sz="2150">
              <a:solidFill>
                <a:srgbClr val="F3F3F3"/>
              </a:solidFill>
            </a:endParaRPr>
          </a:p>
          <a:p>
            <a:pPr indent="-127000" lvl="0" marL="127000" rtl="0" algn="l">
              <a:spcBef>
                <a:spcPts val="0"/>
              </a:spcBef>
              <a:spcAft>
                <a:spcPts val="0"/>
              </a:spcAft>
              <a:buNone/>
            </a:pPr>
            <a:r>
              <a:rPr lang="en" sz="2150">
                <a:solidFill>
                  <a:srgbClr val="F3F3F3"/>
                </a:solidFill>
              </a:rPr>
              <a:t>	•	Applied in all modern operating systems, from Windows to Linux and macOS.</a:t>
            </a:r>
            <a:endParaRPr sz="2900">
              <a:solidFill>
                <a:srgbClr val="F3F3F3"/>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6" name="Shape 406"/>
        <p:cNvGrpSpPr/>
        <p:nvPr/>
      </p:nvGrpSpPr>
      <p:grpSpPr>
        <a:xfrm>
          <a:off x="0" y="0"/>
          <a:ext cx="0" cy="0"/>
          <a:chOff x="0" y="0"/>
          <a:chExt cx="0" cy="0"/>
        </a:xfrm>
      </p:grpSpPr>
      <p:sp>
        <p:nvSpPr>
          <p:cNvPr id="407" name="Google Shape;407;p63"/>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8" name="Google Shape;408;p63"/>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9" name="Google Shape;409;p63"/>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0" name="Google Shape;410;p63"/>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Affected Languages</a:t>
            </a:r>
            <a:endParaRPr/>
          </a:p>
        </p:txBody>
      </p:sp>
      <p:sp>
        <p:nvSpPr>
          <p:cNvPr id="411" name="Google Shape;411;p63"/>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12" name="Google Shape;412;p63"/>
          <p:cNvSpPr txBox="1"/>
          <p:nvPr>
            <p:ph idx="1" type="body"/>
          </p:nvPr>
        </p:nvSpPr>
        <p:spPr>
          <a:xfrm>
            <a:off x="628650" y="1574000"/>
            <a:ext cx="3388800" cy="3450900"/>
          </a:xfrm>
          <a:prstGeom prst="rect">
            <a:avLst/>
          </a:prstGeom>
          <a:noFill/>
          <a:ln>
            <a:noFill/>
          </a:ln>
        </p:spPr>
        <p:txBody>
          <a:bodyPr anchorCtr="0" anchor="t" bIns="34275" lIns="68575" spcFirstLastPara="1" rIns="68575" wrap="square" tIns="34275">
            <a:normAutofit fontScale="85000"/>
          </a:bodyPr>
          <a:lstStyle/>
          <a:p>
            <a:pPr indent="-160655" lvl="0" marL="177800" rtl="0" algn="l">
              <a:lnSpc>
                <a:spcPct val="90000"/>
              </a:lnSpc>
              <a:spcBef>
                <a:spcPts val="0"/>
              </a:spcBef>
              <a:spcAft>
                <a:spcPts val="0"/>
              </a:spcAft>
              <a:buClr>
                <a:schemeClr val="dk1"/>
              </a:buClr>
              <a:buSzPct val="100000"/>
              <a:buChar char="●"/>
            </a:pPr>
            <a:r>
              <a:rPr lang="en" sz="1800">
                <a:latin typeface="Arial"/>
                <a:ea typeface="Arial"/>
                <a:cs typeface="Arial"/>
                <a:sym typeface="Arial"/>
              </a:rPr>
              <a:t>The sin is NOT language-specific and is a design-based sin.  Any avenue that allows for escalated privileges is potentially vulnerable to the sin</a:t>
            </a:r>
            <a:endParaRPr/>
          </a:p>
          <a:p>
            <a:pPr indent="-160655" lvl="0" marL="177800" rtl="0" algn="l">
              <a:lnSpc>
                <a:spcPct val="90000"/>
              </a:lnSpc>
              <a:spcBef>
                <a:spcPts val="800"/>
              </a:spcBef>
              <a:spcAft>
                <a:spcPts val="0"/>
              </a:spcAft>
              <a:buClr>
                <a:schemeClr val="dk1"/>
              </a:buClr>
              <a:buSzPct val="100000"/>
              <a:buChar char="●"/>
            </a:pPr>
            <a:r>
              <a:rPr lang="en" sz="1800">
                <a:latin typeface="Arial"/>
                <a:ea typeface="Arial"/>
                <a:cs typeface="Arial"/>
                <a:sym typeface="Arial"/>
              </a:rPr>
              <a:t>This sin can affect each and every language, as every language can be used to escalate privileges, and can therefore be used in a privilege escalation attack. </a:t>
            </a:r>
            <a:endParaRPr/>
          </a:p>
          <a:p>
            <a:pPr indent="-160655" lvl="0" marL="177800" rtl="0" algn="l">
              <a:lnSpc>
                <a:spcPct val="90000"/>
              </a:lnSpc>
              <a:spcBef>
                <a:spcPts val="800"/>
              </a:spcBef>
              <a:spcAft>
                <a:spcPts val="0"/>
              </a:spcAft>
              <a:buClr>
                <a:schemeClr val="dk1"/>
              </a:buClr>
              <a:buSzPct val="100000"/>
              <a:buChar char="●"/>
            </a:pPr>
            <a:r>
              <a:rPr lang="en" sz="1800">
                <a:latin typeface="Arial"/>
                <a:ea typeface="Arial"/>
                <a:cs typeface="Arial"/>
                <a:sym typeface="Arial"/>
              </a:rPr>
              <a:t>Many languages, however, have functions that can manage process permissions. C, C++, and C# all have functions that can go along with the .NET Framework. </a:t>
            </a:r>
            <a:endParaRPr sz="1800">
              <a:latin typeface="Arial"/>
              <a:ea typeface="Arial"/>
              <a:cs typeface="Arial"/>
              <a:sym typeface="Arial"/>
            </a:endParaRPr>
          </a:p>
        </p:txBody>
      </p:sp>
      <p:pic>
        <p:nvPicPr>
          <p:cNvPr id="413" name="Google Shape;413;p63"/>
          <p:cNvPicPr preferRelativeResize="0"/>
          <p:nvPr/>
        </p:nvPicPr>
        <p:blipFill>
          <a:blip r:embed="rId3">
            <a:alphaModFix/>
          </a:blip>
          <a:stretch>
            <a:fillRect/>
          </a:stretch>
        </p:blipFill>
        <p:spPr>
          <a:xfrm>
            <a:off x="4079274" y="1988901"/>
            <a:ext cx="4918252" cy="2377475"/>
          </a:xfrm>
          <a:prstGeom prst="rect">
            <a:avLst/>
          </a:prstGeom>
          <a:solidFill>
            <a:schemeClr val="lt1"/>
          </a:solid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7" name="Shape 417"/>
        <p:cNvGrpSpPr/>
        <p:nvPr/>
      </p:nvGrpSpPr>
      <p:grpSpPr>
        <a:xfrm>
          <a:off x="0" y="0"/>
          <a:ext cx="0" cy="0"/>
          <a:chOff x="0" y="0"/>
          <a:chExt cx="0" cy="0"/>
        </a:xfrm>
      </p:grpSpPr>
      <p:sp>
        <p:nvSpPr>
          <p:cNvPr id="418" name="Google Shape;418;p64"/>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19" name="Google Shape;419;p64"/>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0" name="Google Shape;420;p64"/>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1" name="Google Shape;421;p64"/>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Why Does it Happen?</a:t>
            </a:r>
            <a:endParaRPr/>
          </a:p>
        </p:txBody>
      </p:sp>
      <p:sp>
        <p:nvSpPr>
          <p:cNvPr id="422" name="Google Shape;422;p64"/>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23" name="Google Shape;423;p64"/>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Often times, giving processes or the people who run them more rights than needed “just works” and requires less consideration and thought</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Can be time-consuming or overbearing to comb over either the process or an Active Directory to set appropriate privileges</a:t>
            </a:r>
            <a:endParaRPr/>
          </a:p>
          <a:p>
            <a:pPr indent="-177800" lvl="1" marL="520700" rtl="0" algn="l">
              <a:lnSpc>
                <a:spcPct val="90000"/>
              </a:lnSpc>
              <a:spcBef>
                <a:spcPts val="500"/>
              </a:spcBef>
              <a:spcAft>
                <a:spcPts val="0"/>
              </a:spcAft>
              <a:buClr>
                <a:schemeClr val="dk1"/>
              </a:buClr>
              <a:buSzPts val="1200"/>
              <a:buChar char="o"/>
            </a:pPr>
            <a:r>
              <a:rPr lang="en" sz="1500">
                <a:latin typeface="Arial"/>
                <a:ea typeface="Arial"/>
                <a:cs typeface="Arial"/>
                <a:sym typeface="Arial"/>
              </a:rPr>
              <a:t>Lots of static code analysis to set privileges in the right spots and ensure that the privileges are de-escalated after in </a:t>
            </a:r>
            <a:r>
              <a:rPr i="1" lang="en" sz="1500">
                <a:latin typeface="Arial"/>
                <a:ea typeface="Arial"/>
                <a:cs typeface="Arial"/>
                <a:sym typeface="Arial"/>
              </a:rPr>
              <a:t>every</a:t>
            </a:r>
            <a:r>
              <a:rPr lang="en" sz="1500">
                <a:latin typeface="Arial"/>
                <a:ea typeface="Arial"/>
                <a:cs typeface="Arial"/>
                <a:sym typeface="Arial"/>
              </a:rPr>
              <a:t> case</a:t>
            </a:r>
            <a:endParaRPr/>
          </a:p>
          <a:p>
            <a:pPr indent="-177800" lvl="1" marL="520700" rtl="0" algn="l">
              <a:lnSpc>
                <a:spcPct val="90000"/>
              </a:lnSpc>
              <a:spcBef>
                <a:spcPts val="500"/>
              </a:spcBef>
              <a:spcAft>
                <a:spcPts val="1200"/>
              </a:spcAft>
              <a:buClr>
                <a:schemeClr val="dk1"/>
              </a:buClr>
              <a:buSzPts val="1200"/>
              <a:buChar char="o"/>
            </a:pPr>
            <a:r>
              <a:rPr lang="en" sz="1500">
                <a:latin typeface="Arial"/>
                <a:ea typeface="Arial"/>
                <a:cs typeface="Arial"/>
                <a:sym typeface="Arial"/>
              </a:rPr>
              <a:t>A network with thousands of users (e.g. businesses, schools) may have numerous users that need certain privileges for their job in some places and not others to varying degree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7" name="Shape 427"/>
        <p:cNvGrpSpPr/>
        <p:nvPr/>
      </p:nvGrpSpPr>
      <p:grpSpPr>
        <a:xfrm>
          <a:off x="0" y="0"/>
          <a:ext cx="0" cy="0"/>
          <a:chOff x="0" y="0"/>
          <a:chExt cx="0" cy="0"/>
        </a:xfrm>
      </p:grpSpPr>
      <p:sp>
        <p:nvSpPr>
          <p:cNvPr id="428" name="Google Shape;428;p65"/>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9" name="Google Shape;429;p65"/>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0" name="Google Shape;430;p65"/>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1" name="Google Shape;431;p65"/>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Python Example</a:t>
            </a:r>
            <a:endParaRPr b="0" sz="3000">
              <a:latin typeface="Arial"/>
              <a:ea typeface="Arial"/>
              <a:cs typeface="Arial"/>
              <a:sym typeface="Arial"/>
            </a:endParaRPr>
          </a:p>
        </p:txBody>
      </p:sp>
      <p:sp>
        <p:nvSpPr>
          <p:cNvPr id="432" name="Google Shape;432;p65"/>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33" name="Google Shape;433;p65"/>
          <p:cNvSpPr txBox="1"/>
          <p:nvPr/>
        </p:nvSpPr>
        <p:spPr>
          <a:xfrm>
            <a:off x="628650" y="1858517"/>
            <a:ext cx="3886200" cy="2774204"/>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1200"/>
              <a:buFont typeface="Arial"/>
              <a:buNone/>
            </a:pPr>
            <a:r>
              <a:rPr b="0" i="0" lang="en" sz="1200" u="none" cap="none" strike="noStrike">
                <a:solidFill>
                  <a:schemeClr val="dk1"/>
                </a:solidFill>
                <a:latin typeface="Calibri"/>
                <a:ea typeface="Calibri"/>
                <a:cs typeface="Calibri"/>
                <a:sym typeface="Calibri"/>
              </a:rPr>
              <a:t>def makeNewUserDir(username):</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if invalidUsername(username):</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a:t>
            </a:r>
            <a:r>
              <a:rPr b="0" i="1" lang="en" sz="1200" u="none" cap="none" strike="noStrike">
                <a:solidFill>
                  <a:schemeClr val="dk1"/>
                </a:solidFill>
                <a:latin typeface="Calibri"/>
                <a:ea typeface="Calibri"/>
                <a:cs typeface="Calibri"/>
                <a:sym typeface="Calibri"/>
              </a:rPr>
              <a:t>#avoid </a:t>
            </a:r>
            <a:r>
              <a:rPr b="0" i="1" lang="en" sz="1200" u="sng" cap="none" strike="noStrike">
                <a:solidFill>
                  <a:schemeClr val="hlink"/>
                </a:solidFill>
                <a:latin typeface="Calibri"/>
                <a:ea typeface="Calibri"/>
                <a:cs typeface="Calibri"/>
                <a:sym typeface="Calibri"/>
                <a:hlinkClick r:id="rId3"/>
              </a:rPr>
              <a:t>CWE-22</a:t>
            </a:r>
            <a:r>
              <a:rPr b="0" i="1" lang="en" sz="1200" u="none" cap="none" strike="noStrike">
                <a:solidFill>
                  <a:schemeClr val="dk1"/>
                </a:solidFill>
                <a:latin typeface="Calibri"/>
                <a:ea typeface="Calibri"/>
                <a:cs typeface="Calibri"/>
                <a:sym typeface="Calibri"/>
              </a:rPr>
              <a:t> and </a:t>
            </a:r>
            <a:r>
              <a:rPr b="0" i="1" lang="en" sz="1200" u="sng" cap="none" strike="noStrike">
                <a:solidFill>
                  <a:schemeClr val="hlink"/>
                </a:solidFill>
                <a:latin typeface="Calibri"/>
                <a:ea typeface="Calibri"/>
                <a:cs typeface="Calibri"/>
                <a:sym typeface="Calibri"/>
                <a:hlinkClick r:id="rId4"/>
              </a:rPr>
              <a:t>CWE-78</a:t>
            </a:r>
            <a:r>
              <a:rPr b="0" i="1" lang="en" sz="1200" u="none" cap="none" strike="noStrike">
                <a:solidFill>
                  <a:schemeClr val="dk1"/>
                </a:solidFill>
                <a:latin typeface="Calibri"/>
                <a:ea typeface="Calibri"/>
                <a:cs typeface="Calibri"/>
                <a:sym typeface="Calibri"/>
              </a:rPr>
              <a:t> </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print(Bad username’)</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return False</a:t>
            </a:r>
            <a:endParaRPr sz="1100"/>
          </a:p>
          <a:p>
            <a:pPr indent="0" lvl="0" marL="0" marR="0" rtl="0" algn="l">
              <a:lnSpc>
                <a:spcPct val="90000"/>
              </a:lnSpc>
              <a:spcBef>
                <a:spcPts val="800"/>
              </a:spcBef>
              <a:spcAft>
                <a:spcPts val="0"/>
              </a:spcAft>
              <a:buClr>
                <a:schemeClr val="dk1"/>
              </a:buClr>
              <a:buSzPts val="1200"/>
              <a:buFont typeface="Arial"/>
              <a:buNone/>
            </a:pP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try:</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a:t>
            </a:r>
            <a:r>
              <a:rPr b="0" i="0" lang="en" sz="1200" u="none" cap="none" strike="noStrike">
                <a:solidFill>
                  <a:schemeClr val="dk1"/>
                </a:solidFill>
                <a:highlight>
                  <a:srgbClr val="FFFF00"/>
                </a:highlight>
                <a:latin typeface="Calibri"/>
                <a:ea typeface="Calibri"/>
                <a:cs typeface="Calibri"/>
                <a:sym typeface="Calibri"/>
              </a:rPr>
              <a:t>raisePrivileges()</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a:t>
            </a:r>
            <a:r>
              <a:rPr b="0" i="0" lang="en" sz="1200" u="none" cap="none" strike="noStrike">
                <a:solidFill>
                  <a:schemeClr val="dk1"/>
                </a:solidFill>
                <a:highlight>
                  <a:srgbClr val="FFFF00"/>
                </a:highlight>
                <a:latin typeface="Calibri"/>
                <a:ea typeface="Calibri"/>
                <a:cs typeface="Calibri"/>
                <a:sym typeface="Calibri"/>
              </a:rPr>
              <a:t>os.mkdir('/home/' + username)</a:t>
            </a:r>
            <a:br>
              <a:rPr b="0" i="0" lang="en" sz="1200" u="none" cap="none" strike="noStrike">
                <a:solidFill>
                  <a:schemeClr val="dk1"/>
                </a:solidFill>
                <a:highlight>
                  <a:srgbClr val="FFFF00"/>
                </a:highlight>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a:t>
            </a:r>
            <a:r>
              <a:rPr b="0" i="0" lang="en" sz="1200" u="none" cap="none" strike="noStrike">
                <a:solidFill>
                  <a:schemeClr val="dk1"/>
                </a:solidFill>
                <a:highlight>
                  <a:srgbClr val="FFFF00"/>
                </a:highlight>
                <a:latin typeface="Calibri"/>
                <a:ea typeface="Calibri"/>
                <a:cs typeface="Calibri"/>
                <a:sym typeface="Calibri"/>
              </a:rPr>
              <a:t>lowerPrivileges()</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except OSError:</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print('Unable to create directory)</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return False</a:t>
            </a:r>
            <a:br>
              <a:rPr b="0" i="0" lang="en" sz="1200" u="none" cap="none" strike="noStrike">
                <a:solidFill>
                  <a:schemeClr val="dk1"/>
                </a:solidFill>
                <a:latin typeface="Calibri"/>
                <a:ea typeface="Calibri"/>
                <a:cs typeface="Calibri"/>
                <a:sym typeface="Calibri"/>
              </a:rPr>
            </a:br>
            <a:r>
              <a:rPr b="0" i="0" lang="en" sz="1200" u="none" cap="none" strike="noStrike">
                <a:solidFill>
                  <a:schemeClr val="dk1"/>
                </a:solidFill>
                <a:latin typeface="Calibri"/>
                <a:ea typeface="Calibri"/>
                <a:cs typeface="Calibri"/>
                <a:sym typeface="Calibri"/>
              </a:rPr>
              <a:t>	return True</a:t>
            </a:r>
            <a:endParaRPr sz="1100"/>
          </a:p>
        </p:txBody>
      </p:sp>
      <p:sp>
        <p:nvSpPr>
          <p:cNvPr id="434" name="Google Shape;434;p65"/>
          <p:cNvSpPr txBox="1"/>
          <p:nvPr/>
        </p:nvSpPr>
        <p:spPr>
          <a:xfrm>
            <a:off x="4629150" y="1858517"/>
            <a:ext cx="3886200" cy="2774205"/>
          </a:xfrm>
          <a:prstGeom prst="rect">
            <a:avLst/>
          </a:prstGeom>
          <a:noFill/>
          <a:ln>
            <a:noFill/>
          </a:ln>
        </p:spPr>
        <p:txBody>
          <a:bodyPr anchorCtr="0" anchor="t" bIns="34275" lIns="68575" spcFirstLastPara="1" rIns="68575" wrap="square" tIns="34275">
            <a:normAutofit/>
          </a:bodyPr>
          <a:lstStyle/>
          <a:p>
            <a:pPr indent="-177800" lvl="0" marL="177800" marR="0" rtl="0" algn="l">
              <a:lnSpc>
                <a:spcPct val="9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Focus on the highlighted portion</a:t>
            </a:r>
            <a:endParaRPr sz="1100"/>
          </a:p>
          <a:p>
            <a:pPr indent="-177800" lvl="0" marL="177800" marR="0" rtl="0" algn="l">
              <a:lnSpc>
                <a:spcPct val="90000"/>
              </a:lnSpc>
              <a:spcBef>
                <a:spcPts val="18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Privileges are raised to run the command, and then lowered after</a:t>
            </a:r>
            <a:endParaRPr sz="1100"/>
          </a:p>
          <a:p>
            <a:pPr indent="-177800" lvl="0" marL="177800" marR="0" rtl="0" algn="l">
              <a:lnSpc>
                <a:spcPct val="90000"/>
              </a:lnSpc>
              <a:spcBef>
                <a:spcPts val="18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If os.mkdir() throws an exception, then the call to lowerPrivileges() will never happen</a:t>
            </a:r>
            <a:endParaRPr sz="1100"/>
          </a:p>
          <a:p>
            <a:pPr indent="-177800" lvl="0" marL="177800" marR="0" rtl="0" algn="l">
              <a:lnSpc>
                <a:spcPct val="90000"/>
              </a:lnSpc>
              <a:spcBef>
                <a:spcPts val="180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Program now indefinitely operating with raised privileges</a:t>
            </a:r>
            <a:endParaRPr sz="1100"/>
          </a:p>
        </p:txBody>
      </p:sp>
      <p:sp>
        <p:nvSpPr>
          <p:cNvPr id="435" name="Google Shape;435;p65"/>
          <p:cNvSpPr txBox="1"/>
          <p:nvPr/>
        </p:nvSpPr>
        <p:spPr>
          <a:xfrm>
            <a:off x="167255" y="4733925"/>
            <a:ext cx="8695189"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sng" cap="none" strike="noStrike">
                <a:solidFill>
                  <a:schemeClr val="hlink"/>
                </a:solidFill>
                <a:latin typeface="Arial"/>
                <a:ea typeface="Arial"/>
                <a:cs typeface="Arial"/>
                <a:sym typeface="Arial"/>
                <a:hlinkClick r:id="rId5"/>
              </a:rPr>
              <a:t>https://cwe.mitre.org/data/definitions/269.html</a:t>
            </a:r>
            <a:endParaRPr sz="14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p66"/>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1" name="Google Shape;441;p66"/>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2" name="Google Shape;442;p66"/>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3" name="Google Shape;443;p66"/>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Consequences</a:t>
            </a:r>
            <a:endParaRPr b="0" sz="3000">
              <a:latin typeface="Arial"/>
              <a:ea typeface="Arial"/>
              <a:cs typeface="Arial"/>
              <a:sym typeface="Arial"/>
            </a:endParaRPr>
          </a:p>
        </p:txBody>
      </p:sp>
      <p:sp>
        <p:nvSpPr>
          <p:cNvPr id="444" name="Google Shape;444;p66"/>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45" name="Google Shape;445;p66"/>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A program that is designed with this sin is vulnerable to privilege escalation</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For some programs or users, this may mean very little</a:t>
            </a:r>
            <a:endParaRPr/>
          </a:p>
          <a:p>
            <a:pPr indent="-177800" lvl="0" marL="177800" rtl="0" algn="l">
              <a:lnSpc>
                <a:spcPct val="90000"/>
              </a:lnSpc>
              <a:spcBef>
                <a:spcPts val="1800"/>
              </a:spcBef>
              <a:spcAft>
                <a:spcPts val="1200"/>
              </a:spcAft>
              <a:buClr>
                <a:schemeClr val="dk1"/>
              </a:buClr>
              <a:buSzPts val="1800"/>
              <a:buChar char="●"/>
            </a:pPr>
            <a:r>
              <a:rPr lang="en" sz="1800">
                <a:latin typeface="Arial"/>
                <a:ea typeface="Arial"/>
                <a:cs typeface="Arial"/>
                <a:sym typeface="Arial"/>
              </a:rPr>
              <a:t>For programs that are more exploitable, especially if they contain other sins, this can be devastating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67"/>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1" name="Google Shape;451;p67"/>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2" name="Google Shape;452;p67"/>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3" name="Google Shape;453;p67"/>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Even Worse With Other Sins</a:t>
            </a:r>
            <a:endParaRPr b="0" sz="3000">
              <a:latin typeface="Arial"/>
              <a:ea typeface="Arial"/>
              <a:cs typeface="Arial"/>
              <a:sym typeface="Arial"/>
            </a:endParaRPr>
          </a:p>
        </p:txBody>
      </p:sp>
      <p:sp>
        <p:nvSpPr>
          <p:cNvPr id="454" name="Google Shape;454;p67"/>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55" name="Google Shape;455;p67"/>
          <p:cNvSpPr txBox="1"/>
          <p:nvPr>
            <p:ph idx="1" type="body"/>
          </p:nvPr>
        </p:nvSpPr>
        <p:spPr>
          <a:xfrm>
            <a:off x="628650" y="1574000"/>
            <a:ext cx="3046200" cy="3497100"/>
          </a:xfrm>
          <a:prstGeom prst="rect">
            <a:avLst/>
          </a:prstGeom>
          <a:noFill/>
          <a:ln>
            <a:noFill/>
          </a:ln>
        </p:spPr>
        <p:txBody>
          <a:bodyPr anchorCtr="0" anchor="t" bIns="34275" lIns="68575" spcFirstLastPara="1" rIns="68575" wrap="square" tIns="34275">
            <a:normAutofit fontScale="85000" lnSpcReduction="20000"/>
          </a:bodyPr>
          <a:lstStyle/>
          <a:p>
            <a:pPr indent="-160655" lvl="0" marL="177800" rtl="0" algn="l">
              <a:lnSpc>
                <a:spcPct val="100000"/>
              </a:lnSpc>
              <a:spcBef>
                <a:spcPts val="0"/>
              </a:spcBef>
              <a:spcAft>
                <a:spcPts val="0"/>
              </a:spcAft>
              <a:buClr>
                <a:schemeClr val="dk1"/>
              </a:buClr>
              <a:buSzPct val="100000"/>
              <a:buChar char="●"/>
            </a:pPr>
            <a:r>
              <a:rPr lang="en" sz="1800">
                <a:latin typeface="Arial"/>
                <a:ea typeface="Arial"/>
                <a:cs typeface="Arial"/>
                <a:sym typeface="Arial"/>
              </a:rPr>
              <a:t>If a process runs with administrative or root privileges and there’s an integer overflow bug (Sin 7) in that code that leads to code execution, then the malicious payload will also run with administrative or root privileges</a:t>
            </a:r>
            <a:endParaRPr/>
          </a:p>
          <a:p>
            <a:pPr indent="-160655" lvl="0" marL="177800" rtl="0" algn="l">
              <a:lnSpc>
                <a:spcPct val="100000"/>
              </a:lnSpc>
              <a:spcBef>
                <a:spcPts val="1800"/>
              </a:spcBef>
              <a:spcAft>
                <a:spcPts val="1200"/>
              </a:spcAft>
              <a:buClr>
                <a:schemeClr val="dk1"/>
              </a:buClr>
              <a:buSzPct val="100000"/>
              <a:buChar char="●"/>
            </a:pPr>
            <a:r>
              <a:rPr lang="en" sz="1800">
                <a:latin typeface="Arial"/>
                <a:ea typeface="Arial"/>
                <a:cs typeface="Arial"/>
                <a:sym typeface="Arial"/>
              </a:rPr>
              <a:t>Moreso, this sin can make the consequences of other sins even more catastrophic – a malicious actor with administrative or root privileges can effectively run anything they want, resulting in ransomware, bricking the system, etc</a:t>
            </a:r>
            <a:endParaRPr sz="1800">
              <a:latin typeface="Arial"/>
              <a:ea typeface="Arial"/>
              <a:cs typeface="Arial"/>
              <a:sym typeface="Arial"/>
            </a:endParaRPr>
          </a:p>
        </p:txBody>
      </p:sp>
      <p:pic>
        <p:nvPicPr>
          <p:cNvPr id="456" name="Google Shape;456;p67"/>
          <p:cNvPicPr preferRelativeResize="0"/>
          <p:nvPr/>
        </p:nvPicPr>
        <p:blipFill>
          <a:blip r:embed="rId3">
            <a:alphaModFix/>
          </a:blip>
          <a:stretch>
            <a:fillRect/>
          </a:stretch>
        </p:blipFill>
        <p:spPr>
          <a:xfrm>
            <a:off x="3674850" y="1648700"/>
            <a:ext cx="5195648" cy="32675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p68"/>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2" name="Google Shape;462;p68"/>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3" name="Google Shape;463;p68"/>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4" name="Google Shape;464;p68"/>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Detecting the Sin</a:t>
            </a:r>
            <a:endParaRPr sz="3000">
              <a:latin typeface="Arial"/>
              <a:ea typeface="Arial"/>
              <a:cs typeface="Arial"/>
              <a:sym typeface="Arial"/>
            </a:endParaRPr>
          </a:p>
        </p:txBody>
      </p:sp>
      <p:sp>
        <p:nvSpPr>
          <p:cNvPr id="465" name="Google Shape;465;p68"/>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66" name="Google Shape;466;p68"/>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The sin is not easy to “detect” specifically before an attack happens</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Code analysis (both static and dynamic) would be a good place to start for ensuring a program is more secure</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Consider Quality Assurance teams that would search for such exploits as well as hobbyists through Bug Bounty programs</a:t>
            </a:r>
            <a:endParaRPr/>
          </a:p>
          <a:p>
            <a:pPr indent="-177800" lvl="0" marL="177800" rtl="0" algn="l">
              <a:lnSpc>
                <a:spcPct val="90000"/>
              </a:lnSpc>
              <a:spcBef>
                <a:spcPts val="1800"/>
              </a:spcBef>
              <a:spcAft>
                <a:spcPts val="1200"/>
              </a:spcAft>
              <a:buClr>
                <a:schemeClr val="dk1"/>
              </a:buClr>
              <a:buSzPts val="1800"/>
              <a:buChar char="●"/>
            </a:pPr>
            <a:r>
              <a:rPr lang="en" sz="1800">
                <a:latin typeface="Arial"/>
                <a:ea typeface="Arial"/>
                <a:cs typeface="Arial"/>
                <a:sym typeface="Arial"/>
              </a:rPr>
              <a:t>In general, the sin should be more of a habit of </a:t>
            </a:r>
            <a:r>
              <a:rPr i="1" lang="en" sz="1800">
                <a:latin typeface="Arial"/>
                <a:ea typeface="Arial"/>
                <a:cs typeface="Arial"/>
                <a:sym typeface="Arial"/>
              </a:rPr>
              <a:t>setting</a:t>
            </a:r>
            <a:r>
              <a:rPr lang="en" sz="1800">
                <a:latin typeface="Arial"/>
                <a:ea typeface="Arial"/>
                <a:cs typeface="Arial"/>
                <a:sym typeface="Arial"/>
              </a:rPr>
              <a:t> good practices so that it won’t need to be detected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69"/>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2" name="Google Shape;472;p69"/>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3" name="Google Shape;473;p69"/>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4" name="Google Shape;474;p69"/>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Finding Process Permissions</a:t>
            </a:r>
            <a:endParaRPr sz="3000">
              <a:latin typeface="Arial"/>
              <a:ea typeface="Arial"/>
              <a:cs typeface="Arial"/>
              <a:sym typeface="Arial"/>
            </a:endParaRPr>
          </a:p>
        </p:txBody>
      </p:sp>
      <p:sp>
        <p:nvSpPr>
          <p:cNvPr id="475" name="Google Shape;475;p69"/>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76" name="Google Shape;476;p69"/>
          <p:cNvSpPr txBox="1"/>
          <p:nvPr>
            <p:ph idx="1" type="body"/>
          </p:nvPr>
        </p:nvSpPr>
        <p:spPr>
          <a:xfrm>
            <a:off x="628650" y="1858518"/>
            <a:ext cx="4574621" cy="2770632"/>
          </a:xfrm>
          <a:prstGeom prst="rect">
            <a:avLst/>
          </a:prstGeom>
          <a:noFill/>
          <a:ln>
            <a:noFill/>
          </a:ln>
        </p:spPr>
        <p:txBody>
          <a:bodyPr anchorCtr="0" anchor="t" bIns="34275" lIns="68575" spcFirstLastPara="1" rIns="68575" wrap="square" tIns="34275">
            <a:normAutofit/>
          </a:bodyPr>
          <a:lstStyle/>
          <a:p>
            <a:pPr indent="-152400" lvl="0" marL="152400" rtl="0" algn="l">
              <a:lnSpc>
                <a:spcPct val="90000"/>
              </a:lnSpc>
              <a:spcBef>
                <a:spcPts val="0"/>
              </a:spcBef>
              <a:spcAft>
                <a:spcPts val="0"/>
              </a:spcAft>
              <a:buClr>
                <a:schemeClr val="dk1"/>
              </a:buClr>
              <a:buSzPts val="1800"/>
              <a:buChar char="●"/>
            </a:pPr>
            <a:r>
              <a:rPr lang="en" sz="1800">
                <a:solidFill>
                  <a:schemeClr val="dk1"/>
                </a:solidFill>
                <a:latin typeface="Arial"/>
                <a:ea typeface="Arial"/>
                <a:cs typeface="Arial"/>
                <a:sym typeface="Arial"/>
              </a:rPr>
              <a:t>Windows</a:t>
            </a:r>
            <a:endParaRPr/>
          </a:p>
          <a:p>
            <a:pPr indent="-165100" lvl="1" marL="482600" rtl="0" algn="l">
              <a:lnSpc>
                <a:spcPct val="90000"/>
              </a:lnSpc>
              <a:spcBef>
                <a:spcPts val="500"/>
              </a:spcBef>
              <a:spcAft>
                <a:spcPts val="0"/>
              </a:spcAft>
              <a:buClr>
                <a:schemeClr val="dk1"/>
              </a:buClr>
              <a:buSzPts val="1200"/>
              <a:buChar char="o"/>
            </a:pPr>
            <a:r>
              <a:rPr lang="en" sz="1500">
                <a:solidFill>
                  <a:schemeClr val="dk1"/>
                </a:solidFill>
                <a:latin typeface="Arial"/>
                <a:ea typeface="Arial"/>
                <a:cs typeface="Arial"/>
                <a:sym typeface="Arial"/>
              </a:rPr>
              <a:t>Process explorer from Sysinternals is a good tool to find process permissions.</a:t>
            </a:r>
            <a:endParaRPr/>
          </a:p>
          <a:p>
            <a:pPr indent="-165100" lvl="1" marL="482600" rtl="0" algn="l">
              <a:lnSpc>
                <a:spcPct val="90000"/>
              </a:lnSpc>
              <a:spcBef>
                <a:spcPts val="500"/>
              </a:spcBef>
              <a:spcAft>
                <a:spcPts val="0"/>
              </a:spcAft>
              <a:buClr>
                <a:schemeClr val="dk1"/>
              </a:buClr>
              <a:buSzPts val="1200"/>
              <a:buChar char="o"/>
            </a:pPr>
            <a:r>
              <a:rPr lang="en" sz="1500">
                <a:solidFill>
                  <a:schemeClr val="dk1"/>
                </a:solidFill>
                <a:latin typeface="Arial"/>
                <a:ea typeface="Arial"/>
                <a:cs typeface="Arial"/>
                <a:sym typeface="Arial"/>
              </a:rPr>
              <a:t>Task Manager can be configured to display User Access Control information.</a:t>
            </a:r>
            <a:endParaRPr/>
          </a:p>
          <a:p>
            <a:pPr indent="-152400" lvl="0" marL="152400" rtl="0" algn="l">
              <a:lnSpc>
                <a:spcPct val="90000"/>
              </a:lnSpc>
              <a:spcBef>
                <a:spcPts val="1800"/>
              </a:spcBef>
              <a:spcAft>
                <a:spcPts val="0"/>
              </a:spcAft>
              <a:buClr>
                <a:schemeClr val="dk1"/>
              </a:buClr>
              <a:buSzPts val="1800"/>
              <a:buChar char="●"/>
            </a:pPr>
            <a:r>
              <a:rPr lang="en" sz="1800">
                <a:solidFill>
                  <a:schemeClr val="dk1"/>
                </a:solidFill>
                <a:latin typeface="Arial"/>
                <a:ea typeface="Arial"/>
                <a:cs typeface="Arial"/>
                <a:sym typeface="Arial"/>
              </a:rPr>
              <a:t>Mac/Linux</a:t>
            </a:r>
            <a:endParaRPr/>
          </a:p>
          <a:p>
            <a:pPr indent="-165100" lvl="1" marL="482600" rtl="0" algn="l">
              <a:lnSpc>
                <a:spcPct val="90000"/>
              </a:lnSpc>
              <a:spcBef>
                <a:spcPts val="500"/>
              </a:spcBef>
              <a:spcAft>
                <a:spcPts val="1200"/>
              </a:spcAft>
              <a:buClr>
                <a:schemeClr val="dk1"/>
              </a:buClr>
              <a:buSzPts val="1200"/>
              <a:buChar char="o"/>
            </a:pPr>
            <a:r>
              <a:rPr lang="en" sz="1500">
                <a:solidFill>
                  <a:schemeClr val="dk1"/>
                </a:solidFill>
                <a:latin typeface="Arial"/>
                <a:ea typeface="Arial"/>
                <a:cs typeface="Arial"/>
                <a:sym typeface="Arial"/>
              </a:rPr>
              <a:t>Use ps command to find what programs are run by root or users in the root/wheel group. You can also use top command to showing top running processes as well</a:t>
            </a:r>
            <a:endParaRPr/>
          </a:p>
        </p:txBody>
      </p:sp>
      <p:pic>
        <p:nvPicPr>
          <p:cNvPr id="477" name="Google Shape;477;p69" title="How to check if a process is running as administrator on Windows 10"/>
          <p:cNvPicPr preferRelativeResize="0"/>
          <p:nvPr/>
        </p:nvPicPr>
        <p:blipFill rotWithShape="1">
          <a:blip r:embed="rId3">
            <a:alphaModFix/>
          </a:blip>
          <a:srcRect b="0" l="0" r="0" t="0"/>
          <a:stretch/>
        </p:blipFill>
        <p:spPr>
          <a:xfrm>
            <a:off x="5634161" y="2437225"/>
            <a:ext cx="3076662" cy="2060224"/>
          </a:xfrm>
          <a:prstGeom prst="rect">
            <a:avLst/>
          </a:prstGeom>
          <a:noFill/>
          <a:ln>
            <a:noFill/>
          </a:ln>
        </p:spPr>
      </p:pic>
      <p:sp>
        <p:nvSpPr>
          <p:cNvPr id="478" name="Google Shape;478;p69"/>
          <p:cNvSpPr txBox="1"/>
          <p:nvPr/>
        </p:nvSpPr>
        <p:spPr>
          <a:xfrm>
            <a:off x="5581394" y="1906311"/>
            <a:ext cx="3182197" cy="530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500" u="sng">
                <a:solidFill>
                  <a:schemeClr val="dk1"/>
                </a:solidFill>
                <a:latin typeface="Arial"/>
                <a:ea typeface="Arial"/>
                <a:cs typeface="Arial"/>
                <a:sym typeface="Arial"/>
              </a:rPr>
              <a:t>How to check if a process is running as an administrator on Windows</a:t>
            </a:r>
            <a:endParaRPr sz="1800" u="sng">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sp>
        <p:nvSpPr>
          <p:cNvPr id="483" name="Google Shape;483;p70"/>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4" name="Google Shape;484;p70"/>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5" name="Google Shape;485;p70"/>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6" name="Google Shape;486;p70"/>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Further Limitation</a:t>
            </a:r>
            <a:endParaRPr/>
          </a:p>
        </p:txBody>
      </p:sp>
      <p:sp>
        <p:nvSpPr>
          <p:cNvPr id="487" name="Google Shape;487;p70"/>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88" name="Google Shape;488;p70"/>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A good way to reduce permissions is by using code that strips unnecessary privileges from processes temporarily</a:t>
            </a:r>
            <a:endParaRPr/>
          </a:p>
          <a:p>
            <a:pPr indent="-177800" lvl="1" marL="520700" rtl="0" algn="l">
              <a:lnSpc>
                <a:spcPct val="90000"/>
              </a:lnSpc>
              <a:spcBef>
                <a:spcPts val="500"/>
              </a:spcBef>
              <a:spcAft>
                <a:spcPts val="0"/>
              </a:spcAft>
              <a:buClr>
                <a:schemeClr val="dk1"/>
              </a:buClr>
              <a:buSzPts val="1200"/>
              <a:buChar char="o"/>
            </a:pPr>
            <a:r>
              <a:rPr lang="en" sz="1500">
                <a:latin typeface="Arial"/>
                <a:ea typeface="Arial"/>
                <a:cs typeface="Arial"/>
                <a:sym typeface="Arial"/>
              </a:rPr>
              <a:t>It is important even for code run by root users.  If the process does not need the elevated permissions, then it should run at a lower permission level</a:t>
            </a:r>
            <a:endParaRPr/>
          </a:p>
          <a:p>
            <a:pPr indent="-177800" lvl="1" marL="520700" rtl="0" algn="l">
              <a:lnSpc>
                <a:spcPct val="90000"/>
              </a:lnSpc>
              <a:spcBef>
                <a:spcPts val="500"/>
              </a:spcBef>
              <a:spcAft>
                <a:spcPts val="0"/>
              </a:spcAft>
              <a:buClr>
                <a:schemeClr val="dk1"/>
              </a:buClr>
              <a:buSzPts val="1200"/>
              <a:buChar char="o"/>
            </a:pPr>
            <a:r>
              <a:rPr lang="en" sz="1500">
                <a:latin typeface="Arial"/>
                <a:ea typeface="Arial"/>
                <a:cs typeface="Arial"/>
                <a:sym typeface="Arial"/>
              </a:rPr>
              <a:t>For an example of this code, see pages 248-249 of </a:t>
            </a:r>
            <a:r>
              <a:rPr i="1" lang="en" sz="1500">
                <a:latin typeface="Arial"/>
                <a:ea typeface="Arial"/>
                <a:cs typeface="Arial"/>
                <a:sym typeface="Arial"/>
              </a:rPr>
              <a:t>24 Deadly Sins of Software Security</a:t>
            </a:r>
            <a:endParaRPr sz="1500">
              <a:latin typeface="Arial"/>
              <a:ea typeface="Arial"/>
              <a:cs typeface="Arial"/>
              <a:sym typeface="Arial"/>
            </a:endParaRPr>
          </a:p>
          <a:p>
            <a:pPr indent="-184150" lvl="0" marL="177800" rtl="0" algn="l">
              <a:lnSpc>
                <a:spcPct val="90000"/>
              </a:lnSpc>
              <a:spcBef>
                <a:spcPts val="1800"/>
              </a:spcBef>
              <a:spcAft>
                <a:spcPts val="0"/>
              </a:spcAft>
              <a:buClr>
                <a:schemeClr val="dk1"/>
              </a:buClr>
              <a:buSzPts val="1700"/>
              <a:buChar char="●"/>
            </a:pPr>
            <a:r>
              <a:rPr lang="en" sz="1700">
                <a:latin typeface="Arial"/>
                <a:ea typeface="Arial"/>
                <a:cs typeface="Arial"/>
                <a:sym typeface="Arial"/>
              </a:rPr>
              <a:t>In Linux systems, limiting user accounts to lower privileges and then granting sudo permissions for necessary operations protects against this sin</a:t>
            </a:r>
            <a:endParaRPr/>
          </a:p>
          <a:p>
            <a:pPr indent="-177800" lvl="1" marL="520700" rtl="0" algn="l">
              <a:lnSpc>
                <a:spcPct val="90000"/>
              </a:lnSpc>
              <a:spcBef>
                <a:spcPts val="500"/>
              </a:spcBef>
              <a:spcAft>
                <a:spcPts val="0"/>
              </a:spcAft>
              <a:buClr>
                <a:schemeClr val="dk1"/>
              </a:buClr>
              <a:buSzPts val="1200"/>
              <a:buChar char="o"/>
            </a:pPr>
            <a:r>
              <a:rPr lang="en" sz="1500">
                <a:latin typeface="Arial"/>
                <a:ea typeface="Arial"/>
                <a:cs typeface="Arial"/>
                <a:sym typeface="Arial"/>
              </a:rPr>
              <a:t>It is even possible to limit the arguments able to be passed to a command with sudo for finer-grained restriction</a:t>
            </a:r>
            <a:endParaRPr sz="1500">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71"/>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4" name="Google Shape;494;p71"/>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5" name="Google Shape;495;p71"/>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6" name="Google Shape;496;p71"/>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Redemption Steps</a:t>
            </a:r>
            <a:endParaRPr sz="3000">
              <a:latin typeface="Arial"/>
              <a:ea typeface="Arial"/>
              <a:cs typeface="Arial"/>
              <a:sym typeface="Arial"/>
            </a:endParaRPr>
          </a:p>
        </p:txBody>
      </p:sp>
      <p:sp>
        <p:nvSpPr>
          <p:cNvPr id="497" name="Google Shape;497;p71"/>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98" name="Google Shape;498;p71"/>
          <p:cNvSpPr txBox="1"/>
          <p:nvPr>
            <p:ph idx="1" type="body"/>
          </p:nvPr>
        </p:nvSpPr>
        <p:spPr>
          <a:xfrm>
            <a:off x="628650" y="1527900"/>
            <a:ext cx="2690700" cy="3576000"/>
          </a:xfrm>
          <a:prstGeom prst="rect">
            <a:avLst/>
          </a:prstGeom>
          <a:noFill/>
          <a:ln>
            <a:noFill/>
          </a:ln>
        </p:spPr>
        <p:txBody>
          <a:bodyPr anchorCtr="0" anchor="t" bIns="34275" lIns="68575" spcFirstLastPara="1" rIns="68575" wrap="square" tIns="34275">
            <a:normAutofit fontScale="77500" lnSpcReduction="10000"/>
          </a:bodyPr>
          <a:lstStyle/>
          <a:p>
            <a:pPr indent="-152082" lvl="0" marL="177800" rtl="0" algn="l">
              <a:lnSpc>
                <a:spcPct val="100000"/>
              </a:lnSpc>
              <a:spcBef>
                <a:spcPts val="0"/>
              </a:spcBef>
              <a:spcAft>
                <a:spcPts val="0"/>
              </a:spcAft>
              <a:buClr>
                <a:schemeClr val="dk1"/>
              </a:buClr>
              <a:buSzPct val="100000"/>
              <a:buChar char="●"/>
            </a:pPr>
            <a:r>
              <a:rPr lang="en" sz="1800">
                <a:latin typeface="Arial"/>
                <a:ea typeface="Arial"/>
                <a:cs typeface="Arial"/>
                <a:sym typeface="Arial"/>
              </a:rPr>
              <a:t>Run the code with </a:t>
            </a:r>
            <a:r>
              <a:rPr b="1" lang="en" sz="1800">
                <a:latin typeface="Arial"/>
                <a:ea typeface="Arial"/>
                <a:cs typeface="Arial"/>
                <a:sym typeface="Arial"/>
              </a:rPr>
              <a:t>least privilege possible</a:t>
            </a:r>
            <a:endParaRPr sz="1800">
              <a:latin typeface="Arial"/>
              <a:ea typeface="Arial"/>
              <a:cs typeface="Arial"/>
              <a:sym typeface="Arial"/>
            </a:endParaRPr>
          </a:p>
          <a:p>
            <a:pPr indent="-152082" lvl="0" marL="177800" rtl="0" algn="l">
              <a:lnSpc>
                <a:spcPct val="100000"/>
              </a:lnSpc>
              <a:spcBef>
                <a:spcPts val="1800"/>
              </a:spcBef>
              <a:spcAft>
                <a:spcPts val="0"/>
              </a:spcAft>
              <a:buClr>
                <a:schemeClr val="dk1"/>
              </a:buClr>
              <a:buSzPct val="100000"/>
              <a:buChar char="●"/>
            </a:pPr>
            <a:r>
              <a:rPr lang="en" sz="1800">
                <a:latin typeface="Arial"/>
                <a:ea typeface="Arial"/>
                <a:cs typeface="Arial"/>
                <a:sym typeface="Arial"/>
              </a:rPr>
              <a:t>Ways to run with low privilege Windows:</a:t>
            </a:r>
            <a:endParaRPr/>
          </a:p>
          <a:p>
            <a:pPr indent="-157797" lvl="1" marL="520700" rtl="0" algn="l">
              <a:lnSpc>
                <a:spcPct val="100000"/>
              </a:lnSpc>
              <a:spcBef>
                <a:spcPts val="500"/>
              </a:spcBef>
              <a:spcAft>
                <a:spcPts val="0"/>
              </a:spcAft>
              <a:buClr>
                <a:schemeClr val="dk1"/>
              </a:buClr>
              <a:buSzPct val="82352"/>
              <a:buChar char="o"/>
            </a:pPr>
            <a:r>
              <a:rPr lang="en" sz="1700">
                <a:latin typeface="Arial"/>
                <a:ea typeface="Arial"/>
                <a:cs typeface="Arial"/>
                <a:sym typeface="Arial"/>
              </a:rPr>
              <a:t>Run code with low-privileged accounts</a:t>
            </a:r>
            <a:endParaRPr/>
          </a:p>
          <a:p>
            <a:pPr indent="-157797" lvl="1" marL="520700" rtl="0" algn="l">
              <a:lnSpc>
                <a:spcPct val="100000"/>
              </a:lnSpc>
              <a:spcBef>
                <a:spcPts val="500"/>
              </a:spcBef>
              <a:spcAft>
                <a:spcPts val="0"/>
              </a:spcAft>
              <a:buClr>
                <a:schemeClr val="dk1"/>
              </a:buClr>
              <a:buSzPct val="82352"/>
              <a:buChar char="o"/>
            </a:pPr>
            <a:r>
              <a:rPr lang="en" sz="1700">
                <a:latin typeface="Arial"/>
                <a:ea typeface="Arial"/>
                <a:cs typeface="Arial"/>
                <a:sym typeface="Arial"/>
              </a:rPr>
              <a:t>Use the RunAs() command</a:t>
            </a:r>
            <a:endParaRPr/>
          </a:p>
          <a:p>
            <a:pPr indent="-152082" lvl="0" marL="177800" rtl="0" algn="l">
              <a:lnSpc>
                <a:spcPct val="100000"/>
              </a:lnSpc>
              <a:spcBef>
                <a:spcPts val="1800"/>
              </a:spcBef>
              <a:spcAft>
                <a:spcPts val="0"/>
              </a:spcAft>
              <a:buClr>
                <a:schemeClr val="dk1"/>
              </a:buClr>
              <a:buSzPct val="100000"/>
              <a:buChar char="●"/>
            </a:pPr>
            <a:r>
              <a:rPr lang="en" sz="1800">
                <a:latin typeface="Arial"/>
                <a:ea typeface="Arial"/>
                <a:cs typeface="Arial"/>
                <a:sym typeface="Arial"/>
              </a:rPr>
              <a:t>On Linux, isolate processes by forking them to a lower-privilege user account</a:t>
            </a:r>
            <a:endParaRPr/>
          </a:p>
          <a:p>
            <a:pPr indent="-152082" lvl="0" marL="177800" rtl="0" algn="l">
              <a:lnSpc>
                <a:spcPct val="100000"/>
              </a:lnSpc>
              <a:spcBef>
                <a:spcPts val="1800"/>
              </a:spcBef>
              <a:spcAft>
                <a:spcPts val="1200"/>
              </a:spcAft>
              <a:buClr>
                <a:schemeClr val="dk1"/>
              </a:buClr>
              <a:buSzPct val="100000"/>
              <a:buChar char="●"/>
            </a:pPr>
            <a:r>
              <a:rPr lang="en" sz="1800">
                <a:latin typeface="Arial"/>
                <a:ea typeface="Arial"/>
                <a:cs typeface="Arial"/>
                <a:sym typeface="Arial"/>
              </a:rPr>
              <a:t>On Linux, create a low-privilege group and use setgid to change an application’s group</a:t>
            </a:r>
            <a:endParaRPr/>
          </a:p>
        </p:txBody>
      </p:sp>
      <p:pic>
        <p:nvPicPr>
          <p:cNvPr id="499" name="Google Shape;499;p71"/>
          <p:cNvPicPr preferRelativeResize="0"/>
          <p:nvPr/>
        </p:nvPicPr>
        <p:blipFill>
          <a:blip r:embed="rId3">
            <a:alphaModFix/>
          </a:blip>
          <a:stretch>
            <a:fillRect/>
          </a:stretch>
        </p:blipFill>
        <p:spPr>
          <a:xfrm>
            <a:off x="3609000" y="1908050"/>
            <a:ext cx="5176428" cy="2815699"/>
          </a:xfrm>
          <a:prstGeom prst="rect">
            <a:avLst/>
          </a:prstGeom>
          <a:solidFill>
            <a:schemeClr val="lt1"/>
          </a:solid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p72"/>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5" name="Google Shape;505;p72"/>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6" name="Google Shape;506;p72"/>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7" name="Google Shape;507;p72"/>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Redemption Steps (cont.)</a:t>
            </a:r>
            <a:endParaRPr sz="3000">
              <a:latin typeface="Arial"/>
              <a:ea typeface="Arial"/>
              <a:cs typeface="Arial"/>
              <a:sym typeface="Arial"/>
            </a:endParaRPr>
          </a:p>
        </p:txBody>
      </p:sp>
      <p:sp>
        <p:nvSpPr>
          <p:cNvPr id="508" name="Google Shape;508;p72"/>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09" name="Google Shape;509;p72"/>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If code needs to be run with elevated privileges, </a:t>
            </a:r>
            <a:r>
              <a:rPr b="1" lang="en" sz="1800">
                <a:latin typeface="Arial"/>
                <a:ea typeface="Arial"/>
                <a:cs typeface="Arial"/>
                <a:sym typeface="Arial"/>
              </a:rPr>
              <a:t>only</a:t>
            </a:r>
            <a:r>
              <a:rPr lang="en" sz="1800">
                <a:latin typeface="Arial"/>
                <a:ea typeface="Arial"/>
                <a:cs typeface="Arial"/>
                <a:sym typeface="Arial"/>
              </a:rPr>
              <a:t> run elevated privileges at that point</a:t>
            </a:r>
            <a:endParaRPr/>
          </a:p>
          <a:p>
            <a:pPr indent="-177800" lvl="1" marL="520700" rtl="0" algn="l">
              <a:lnSpc>
                <a:spcPct val="90000"/>
              </a:lnSpc>
              <a:spcBef>
                <a:spcPts val="500"/>
              </a:spcBef>
              <a:spcAft>
                <a:spcPts val="0"/>
              </a:spcAft>
              <a:buClr>
                <a:schemeClr val="dk1"/>
              </a:buClr>
              <a:buSzPts val="1400"/>
              <a:buChar char="o"/>
            </a:pPr>
            <a:r>
              <a:rPr lang="en" sz="1700">
                <a:latin typeface="Arial"/>
                <a:ea typeface="Arial"/>
                <a:cs typeface="Arial"/>
                <a:sym typeface="Arial"/>
              </a:rPr>
              <a:t>This code </a:t>
            </a:r>
            <a:r>
              <a:rPr b="1" lang="en" sz="1700">
                <a:latin typeface="Arial"/>
                <a:ea typeface="Arial"/>
                <a:cs typeface="Arial"/>
                <a:sym typeface="Arial"/>
              </a:rPr>
              <a:t>must </a:t>
            </a:r>
            <a:r>
              <a:rPr lang="en" sz="1700">
                <a:latin typeface="Arial"/>
                <a:ea typeface="Arial"/>
                <a:cs typeface="Arial"/>
                <a:sym typeface="Arial"/>
              </a:rPr>
              <a:t>be deescalated, especially in cases such as errors</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Ensure processes that are run by high-level accounts are not accessible to low-level accounts</a:t>
            </a:r>
            <a:endParaRPr/>
          </a:p>
          <a:p>
            <a:pPr indent="-177800" lvl="1" marL="520700" rtl="0" algn="l">
              <a:lnSpc>
                <a:spcPct val="90000"/>
              </a:lnSpc>
              <a:spcBef>
                <a:spcPts val="500"/>
              </a:spcBef>
              <a:spcAft>
                <a:spcPts val="1200"/>
              </a:spcAft>
              <a:buClr>
                <a:schemeClr val="dk1"/>
              </a:buClr>
              <a:buSzPts val="1400"/>
              <a:buChar char="o"/>
            </a:pPr>
            <a:r>
              <a:rPr lang="en" sz="1700">
                <a:latin typeface="Arial"/>
                <a:ea typeface="Arial"/>
                <a:cs typeface="Arial"/>
                <a:sym typeface="Arial"/>
              </a:rPr>
              <a:t>Consider the consequences if a low-level user could change startup tasks</a:t>
            </a:r>
            <a:endParaRPr sz="18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Least privilege Principle</a:t>
            </a:r>
            <a:endParaRPr/>
          </a:p>
        </p:txBody>
      </p:sp>
      <p:pic>
        <p:nvPicPr>
          <p:cNvPr id="92" name="Google Shape;92;p19"/>
          <p:cNvPicPr preferRelativeResize="0"/>
          <p:nvPr/>
        </p:nvPicPr>
        <p:blipFill>
          <a:blip r:embed="rId3">
            <a:alphaModFix/>
          </a:blip>
          <a:stretch>
            <a:fillRect/>
          </a:stretch>
        </p:blipFill>
        <p:spPr>
          <a:xfrm>
            <a:off x="1281263" y="1017725"/>
            <a:ext cx="6581463" cy="38209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3" name="Shape 513"/>
        <p:cNvGrpSpPr/>
        <p:nvPr/>
      </p:nvGrpSpPr>
      <p:grpSpPr>
        <a:xfrm>
          <a:off x="0" y="0"/>
          <a:ext cx="0" cy="0"/>
          <a:chOff x="0" y="0"/>
          <a:chExt cx="0" cy="0"/>
        </a:xfrm>
      </p:grpSpPr>
      <p:sp>
        <p:nvSpPr>
          <p:cNvPr id="514" name="Google Shape;514;p73"/>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5" name="Google Shape;515;p73"/>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6" name="Google Shape;516;p73"/>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7" name="Google Shape;517;p73"/>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What to Take Away</a:t>
            </a:r>
            <a:endParaRPr b="0" sz="3000">
              <a:latin typeface="Arial"/>
              <a:ea typeface="Arial"/>
              <a:cs typeface="Arial"/>
              <a:sym typeface="Arial"/>
            </a:endParaRPr>
          </a:p>
        </p:txBody>
      </p:sp>
      <p:sp>
        <p:nvSpPr>
          <p:cNvPr id="518" name="Google Shape;518;p73"/>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19" name="Google Shape;519;p73"/>
          <p:cNvSpPr txBox="1"/>
          <p:nvPr>
            <p:ph idx="1" type="body"/>
          </p:nvPr>
        </p:nvSpPr>
        <p:spPr>
          <a:xfrm>
            <a:off x="628650" y="1858518"/>
            <a:ext cx="7387031"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The purpose is to </a:t>
            </a:r>
            <a:r>
              <a:rPr b="1" lang="en" sz="1800">
                <a:latin typeface="Arial"/>
                <a:ea typeface="Arial"/>
                <a:cs typeface="Arial"/>
                <a:sym typeface="Arial"/>
              </a:rPr>
              <a:t>mitigate the potential damaging effects</a:t>
            </a:r>
            <a:r>
              <a:rPr lang="en" sz="1800">
                <a:latin typeface="Arial"/>
                <a:ea typeface="Arial"/>
                <a:cs typeface="Arial"/>
                <a:sym typeface="Arial"/>
              </a:rPr>
              <a:t> of a program</a:t>
            </a:r>
            <a:endParaRPr/>
          </a:p>
          <a:p>
            <a:pPr indent="-177800" lvl="1" marL="520700" rtl="0" algn="l">
              <a:lnSpc>
                <a:spcPct val="90000"/>
              </a:lnSpc>
              <a:spcBef>
                <a:spcPts val="900"/>
              </a:spcBef>
              <a:spcAft>
                <a:spcPts val="0"/>
              </a:spcAft>
              <a:buClr>
                <a:schemeClr val="dk1"/>
              </a:buClr>
              <a:buSzPts val="1200"/>
              <a:buChar char="o"/>
            </a:pPr>
            <a:r>
              <a:rPr lang="en" sz="1500">
                <a:latin typeface="Arial"/>
                <a:ea typeface="Arial"/>
                <a:cs typeface="Arial"/>
                <a:sym typeface="Arial"/>
              </a:rPr>
              <a:t>Don’t give any program more privileges than necessary</a:t>
            </a:r>
            <a:endParaRPr/>
          </a:p>
          <a:p>
            <a:pPr indent="-177800" lvl="1" marL="520700" rtl="0" algn="l">
              <a:lnSpc>
                <a:spcPct val="90000"/>
              </a:lnSpc>
              <a:spcBef>
                <a:spcPts val="900"/>
              </a:spcBef>
              <a:spcAft>
                <a:spcPts val="1200"/>
              </a:spcAft>
              <a:buClr>
                <a:schemeClr val="dk1"/>
              </a:buClr>
              <a:buSzPts val="1200"/>
              <a:buChar char="o"/>
            </a:pPr>
            <a:r>
              <a:rPr lang="en" sz="1500">
                <a:latin typeface="Arial"/>
                <a:ea typeface="Arial"/>
                <a:cs typeface="Arial"/>
                <a:sym typeface="Arial"/>
              </a:rPr>
              <a:t>Make sure any privilege escalation is appropriately deescalated in any and every circumstance</a:t>
            </a:r>
            <a:endParaRPr/>
          </a:p>
        </p:txBody>
      </p:sp>
      <p:graphicFrame>
        <p:nvGraphicFramePr>
          <p:cNvPr id="520" name="Google Shape;520;p73"/>
          <p:cNvGraphicFramePr/>
          <p:nvPr/>
        </p:nvGraphicFramePr>
        <p:xfrm>
          <a:off x="628650" y="3271706"/>
          <a:ext cx="3000000" cy="3000000"/>
        </p:xfrm>
        <a:graphic>
          <a:graphicData uri="http://schemas.openxmlformats.org/drawingml/2006/table">
            <a:tbl>
              <a:tblPr bandRow="1" firstRow="1">
                <a:noFill/>
                <a:tableStyleId>{CA8272A6-B640-4C2D-AACC-6888086C17A0}</a:tableStyleId>
              </a:tblPr>
              <a:tblGrid>
                <a:gridCol w="2638425"/>
                <a:gridCol w="2638425"/>
                <a:gridCol w="2638425"/>
              </a:tblGrid>
              <a:tr h="254350">
                <a:tc>
                  <a:txBody>
                    <a:bodyPr/>
                    <a:lstStyle/>
                    <a:p>
                      <a:pPr indent="0" lvl="0" marL="0" marR="0" rtl="0" algn="ctr">
                        <a:spcBef>
                          <a:spcPts val="0"/>
                        </a:spcBef>
                        <a:spcAft>
                          <a:spcPts val="0"/>
                        </a:spcAft>
                        <a:buNone/>
                      </a:pPr>
                      <a:r>
                        <a:rPr lang="en" sz="1400" u="sng">
                          <a:latin typeface="Arial"/>
                          <a:ea typeface="Arial"/>
                          <a:cs typeface="Arial"/>
                          <a:sym typeface="Arial"/>
                        </a:rPr>
                        <a:t>Do</a:t>
                      </a:r>
                      <a:r>
                        <a:rPr lang="en" sz="1400">
                          <a:latin typeface="Arial"/>
                          <a:ea typeface="Arial"/>
                          <a:cs typeface="Arial"/>
                          <a:sym typeface="Arial"/>
                        </a:rPr>
                        <a:t>​</a:t>
                      </a:r>
                      <a:endParaRPr b="1" sz="1400">
                        <a:solidFill>
                          <a:srgbClr val="FFFFFF"/>
                        </a:solidFill>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en" sz="1400" u="sng">
                          <a:latin typeface="Arial"/>
                          <a:ea typeface="Arial"/>
                          <a:cs typeface="Arial"/>
                          <a:sym typeface="Arial"/>
                        </a:rPr>
                        <a:t>Do not</a:t>
                      </a:r>
                      <a:r>
                        <a:rPr lang="en" sz="1400">
                          <a:latin typeface="Arial"/>
                          <a:ea typeface="Arial"/>
                          <a:cs typeface="Arial"/>
                          <a:sym typeface="Arial"/>
                        </a:rPr>
                        <a:t>​</a:t>
                      </a:r>
                      <a:endParaRPr b="1" sz="1400">
                        <a:solidFill>
                          <a:srgbClr val="FFFFFF"/>
                        </a:solidFill>
                        <a:latin typeface="Arial"/>
                        <a:ea typeface="Arial"/>
                        <a:cs typeface="Arial"/>
                        <a:sym typeface="Arial"/>
                      </a:endParaRPr>
                    </a:p>
                  </a:txBody>
                  <a:tcPr marT="34300" marB="34300" marR="68600" marL="68600" anchor="ctr"/>
                </a:tc>
                <a:tc>
                  <a:txBody>
                    <a:bodyPr/>
                    <a:lstStyle/>
                    <a:p>
                      <a:pPr indent="0" lvl="0" marL="0" marR="0" rtl="0" algn="ctr">
                        <a:spcBef>
                          <a:spcPts val="0"/>
                        </a:spcBef>
                        <a:spcAft>
                          <a:spcPts val="0"/>
                        </a:spcAft>
                        <a:buNone/>
                      </a:pPr>
                      <a:r>
                        <a:rPr lang="en" sz="1400" u="sng">
                          <a:latin typeface="Arial"/>
                          <a:ea typeface="Arial"/>
                          <a:cs typeface="Arial"/>
                          <a:sym typeface="Arial"/>
                        </a:rPr>
                        <a:t>Consider</a:t>
                      </a:r>
                      <a:r>
                        <a:rPr lang="en" sz="1400">
                          <a:latin typeface="Arial"/>
                          <a:ea typeface="Arial"/>
                          <a:cs typeface="Arial"/>
                          <a:sym typeface="Arial"/>
                        </a:rPr>
                        <a:t>​</a:t>
                      </a:r>
                      <a:endParaRPr b="1" sz="1400">
                        <a:solidFill>
                          <a:srgbClr val="FFFFFF"/>
                        </a:solidFill>
                        <a:latin typeface="Arial"/>
                        <a:ea typeface="Arial"/>
                        <a:cs typeface="Arial"/>
                        <a:sym typeface="Arial"/>
                      </a:endParaRPr>
                    </a:p>
                  </a:txBody>
                  <a:tcPr marT="34300" marB="34300" marR="68600" marL="68600" anchor="ctr"/>
                </a:tc>
              </a:tr>
              <a:tr h="712550">
                <a:tc>
                  <a:txBody>
                    <a:bodyPr/>
                    <a:lstStyle/>
                    <a:p>
                      <a:pPr indent="0" lvl="0" marL="0" marR="0" rtl="0" algn="l">
                        <a:spcBef>
                          <a:spcPts val="0"/>
                        </a:spcBef>
                        <a:spcAft>
                          <a:spcPts val="0"/>
                        </a:spcAft>
                        <a:buNone/>
                      </a:pPr>
                      <a:r>
                        <a:rPr lang="en" sz="1400">
                          <a:latin typeface="Arial"/>
                          <a:ea typeface="Arial"/>
                          <a:cs typeface="Arial"/>
                          <a:sym typeface="Arial"/>
                        </a:rPr>
                        <a:t>Plan for least privilege early in your development cycle​</a:t>
                      </a:r>
                      <a:endParaRPr sz="1400">
                        <a:solidFill>
                          <a:srgbClr val="FFFFFF"/>
                        </a:solidFill>
                        <a:latin typeface="Arial"/>
                        <a:ea typeface="Arial"/>
                        <a:cs typeface="Arial"/>
                        <a:sym typeface="Arial"/>
                      </a:endParaRPr>
                    </a:p>
                  </a:txBody>
                  <a:tcPr marT="34300" marB="34300" marR="68600" marL="68600" anchor="ctr"/>
                </a:tc>
                <a:tc>
                  <a:txBody>
                    <a:bodyPr/>
                    <a:lstStyle/>
                    <a:p>
                      <a:pPr indent="0" lvl="0" marL="0" marR="0" rtl="0" algn="l">
                        <a:spcBef>
                          <a:spcPts val="0"/>
                        </a:spcBef>
                        <a:spcAft>
                          <a:spcPts val="0"/>
                        </a:spcAft>
                        <a:buNone/>
                      </a:pPr>
                      <a:r>
                        <a:rPr lang="en" sz="1400">
                          <a:latin typeface="Arial"/>
                          <a:ea typeface="Arial"/>
                          <a:cs typeface="Arial"/>
                          <a:sym typeface="Arial"/>
                        </a:rPr>
                        <a:t>Run your code with administrative or root capabilities simply because “it works”​</a:t>
                      </a:r>
                      <a:endParaRPr sz="1400">
                        <a:solidFill>
                          <a:srgbClr val="FFFFFF"/>
                        </a:solidFill>
                        <a:latin typeface="Arial"/>
                        <a:ea typeface="Arial"/>
                        <a:cs typeface="Arial"/>
                        <a:sym typeface="Arial"/>
                      </a:endParaRPr>
                    </a:p>
                  </a:txBody>
                  <a:tcPr marT="34300" marB="34300" marR="68600" marL="68600" anchor="ctr"/>
                </a:tc>
                <a:tc>
                  <a:txBody>
                    <a:bodyPr/>
                    <a:lstStyle/>
                    <a:p>
                      <a:pPr indent="0" lvl="0" marL="0" marR="0" rtl="0" algn="l">
                        <a:spcBef>
                          <a:spcPts val="0"/>
                        </a:spcBef>
                        <a:spcAft>
                          <a:spcPts val="0"/>
                        </a:spcAft>
                        <a:buNone/>
                      </a:pPr>
                      <a:r>
                        <a:rPr lang="en" sz="1400">
                          <a:latin typeface="Arial"/>
                          <a:ea typeface="Arial"/>
                          <a:cs typeface="Arial"/>
                          <a:sym typeface="Arial"/>
                        </a:rPr>
                        <a:t>Dropping unneeded privileges as soon as possible to reduce exposure​</a:t>
                      </a:r>
                      <a:endParaRPr sz="1400">
                        <a:solidFill>
                          <a:srgbClr val="FFFFFF"/>
                        </a:solidFill>
                        <a:latin typeface="Arial"/>
                        <a:ea typeface="Arial"/>
                        <a:cs typeface="Arial"/>
                        <a:sym typeface="Arial"/>
                      </a:endParaRPr>
                    </a:p>
                  </a:txBody>
                  <a:tcPr marT="34300" marB="34300" marR="68600" marL="68600" anchor="ctr"/>
                </a:tc>
              </a:tr>
              <a:tr h="549375">
                <a:tc>
                  <a:txBody>
                    <a:bodyPr/>
                    <a:lstStyle/>
                    <a:p>
                      <a:pPr indent="0" lvl="0" marL="0" marR="0" rtl="0" algn="l">
                        <a:spcBef>
                          <a:spcPts val="0"/>
                        </a:spcBef>
                        <a:spcAft>
                          <a:spcPts val="0"/>
                        </a:spcAft>
                        <a:buNone/>
                      </a:pPr>
                      <a:r>
                        <a:rPr lang="en" sz="1400">
                          <a:latin typeface="Arial"/>
                          <a:ea typeface="Arial"/>
                          <a:cs typeface="Arial"/>
                          <a:sym typeface="Arial"/>
                        </a:rPr>
                        <a:t>Run your code with the lowest possible privilege​</a:t>
                      </a:r>
                      <a:endParaRPr sz="1400">
                        <a:solidFill>
                          <a:srgbClr val="FFFFFF"/>
                        </a:solidFill>
                        <a:latin typeface="Arial"/>
                        <a:ea typeface="Arial"/>
                        <a:cs typeface="Arial"/>
                        <a:sym typeface="Arial"/>
                      </a:endParaRPr>
                    </a:p>
                  </a:txBody>
                  <a:tcPr marT="34300" marB="34300" marR="68600" marL="68600" anchor="ctr"/>
                </a:tc>
                <a:tc>
                  <a:txBody>
                    <a:bodyPr/>
                    <a:lstStyle/>
                    <a:p>
                      <a:pPr indent="0" lvl="0" marL="0" marR="0" rtl="0" algn="l">
                        <a:spcBef>
                          <a:spcPts val="0"/>
                        </a:spcBef>
                        <a:spcAft>
                          <a:spcPts val="0"/>
                        </a:spcAft>
                        <a:buNone/>
                      </a:pPr>
                      <a:r>
                        <a:rPr lang="en" sz="1400">
                          <a:latin typeface="Arial"/>
                          <a:ea typeface="Arial"/>
                          <a:cs typeface="Arial"/>
                          <a:sym typeface="Arial"/>
                        </a:rPr>
                        <a:t>​Forget to consider to deescalate if a privileged function fails</a:t>
                      </a:r>
                      <a:endParaRPr sz="1400">
                        <a:solidFill>
                          <a:srgbClr val="FFFFFF"/>
                        </a:solidFill>
                        <a:latin typeface="Arial"/>
                        <a:ea typeface="Arial"/>
                        <a:cs typeface="Arial"/>
                        <a:sym typeface="Arial"/>
                      </a:endParaRPr>
                    </a:p>
                  </a:txBody>
                  <a:tcPr marT="34300" marB="34300" marR="68600" marL="68600" anchor="ctr"/>
                </a:tc>
                <a:tc>
                  <a:txBody>
                    <a:bodyPr/>
                    <a:lstStyle/>
                    <a:p>
                      <a:pPr indent="0" lvl="0" marL="0" marR="0" rtl="0" algn="l">
                        <a:spcBef>
                          <a:spcPts val="0"/>
                        </a:spcBef>
                        <a:spcAft>
                          <a:spcPts val="0"/>
                        </a:spcAft>
                        <a:buNone/>
                      </a:pPr>
                      <a:r>
                        <a:rPr lang="en" sz="1400">
                          <a:latin typeface="Arial"/>
                          <a:ea typeface="Arial"/>
                          <a:cs typeface="Arial"/>
                          <a:sym typeface="Arial"/>
                        </a:rPr>
                        <a:t>Using Linux or BSD capabilities​</a:t>
                      </a:r>
                      <a:endParaRPr sz="1400">
                        <a:solidFill>
                          <a:srgbClr val="FFFFFF"/>
                        </a:solidFill>
                        <a:latin typeface="Arial"/>
                        <a:ea typeface="Arial"/>
                        <a:cs typeface="Arial"/>
                        <a:sym typeface="Arial"/>
                      </a:endParaRPr>
                    </a:p>
                  </a:txBody>
                  <a:tcPr marT="34300" marB="34300" marR="68600" marL="68600" anchor="ct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4" name="Shape 524"/>
        <p:cNvGrpSpPr/>
        <p:nvPr/>
      </p:nvGrpSpPr>
      <p:grpSpPr>
        <a:xfrm>
          <a:off x="0" y="0"/>
          <a:ext cx="0" cy="0"/>
          <a:chOff x="0" y="0"/>
          <a:chExt cx="0" cy="0"/>
        </a:xfrm>
      </p:grpSpPr>
      <p:sp>
        <p:nvSpPr>
          <p:cNvPr id="525" name="Google Shape;525;p74"/>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26" name="Google Shape;526;p74"/>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7" name="Google Shape;527;p74"/>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8" name="Google Shape;528;p74"/>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Benefits of Running Code with Limited Privilege</a:t>
            </a:r>
            <a:endParaRPr sz="3000">
              <a:latin typeface="Arial"/>
              <a:ea typeface="Arial"/>
              <a:cs typeface="Arial"/>
              <a:sym typeface="Arial"/>
            </a:endParaRPr>
          </a:p>
        </p:txBody>
      </p:sp>
      <p:sp>
        <p:nvSpPr>
          <p:cNvPr id="529" name="Google Shape;529;p74"/>
          <p:cNvSpPr txBox="1"/>
          <p:nvPr>
            <p:ph idx="1" type="body"/>
          </p:nvPr>
        </p:nvSpPr>
        <p:spPr>
          <a:xfrm>
            <a:off x="628650" y="1723575"/>
            <a:ext cx="2809200" cy="3134100"/>
          </a:xfrm>
          <a:prstGeom prst="rect">
            <a:avLst/>
          </a:prstGeom>
          <a:noFill/>
          <a:ln>
            <a:noFill/>
          </a:ln>
        </p:spPr>
        <p:txBody>
          <a:bodyPr anchorCtr="0" anchor="t" bIns="34275" lIns="68575" spcFirstLastPara="1" rIns="68575" wrap="square" tIns="34275">
            <a:normAutofit fontScale="77500"/>
          </a:bodyPr>
          <a:lstStyle/>
          <a:p>
            <a:pPr indent="-152082" lvl="0" marL="177800" rtl="0" algn="l">
              <a:lnSpc>
                <a:spcPct val="90000"/>
              </a:lnSpc>
              <a:spcBef>
                <a:spcPts val="0"/>
              </a:spcBef>
              <a:spcAft>
                <a:spcPts val="0"/>
              </a:spcAft>
              <a:buClr>
                <a:schemeClr val="dk1"/>
              </a:buClr>
              <a:buSzPct val="100000"/>
              <a:buChar char="●"/>
            </a:pPr>
            <a:r>
              <a:rPr lang="en" sz="1800">
                <a:latin typeface="Arial"/>
                <a:ea typeface="Arial"/>
                <a:cs typeface="Arial"/>
                <a:sym typeface="Arial"/>
              </a:rPr>
              <a:t>Limits  the attack surface to vulnerabilities that are usable by non-admin users, limiting the applications which run and can possibly be exploited</a:t>
            </a:r>
            <a:endParaRPr/>
          </a:p>
          <a:p>
            <a:pPr indent="-152082" lvl="0" marL="177800" rtl="0" algn="l">
              <a:lnSpc>
                <a:spcPct val="90000"/>
              </a:lnSpc>
              <a:spcBef>
                <a:spcPts val="1800"/>
              </a:spcBef>
              <a:spcAft>
                <a:spcPts val="0"/>
              </a:spcAft>
              <a:buClr>
                <a:schemeClr val="dk1"/>
              </a:buClr>
              <a:buSzPct val="100000"/>
              <a:buChar char="●"/>
            </a:pPr>
            <a:r>
              <a:rPr lang="en" sz="1800">
                <a:latin typeface="Arial"/>
                <a:ea typeface="Arial"/>
                <a:cs typeface="Arial"/>
                <a:sym typeface="Arial"/>
              </a:rPr>
              <a:t>Diminishes the severity of malware that relies on elevated privileges to spread, maintain persistence, and otherwise function</a:t>
            </a:r>
            <a:endParaRPr/>
          </a:p>
          <a:p>
            <a:pPr indent="-152082" lvl="0" marL="177800" rtl="0" algn="l">
              <a:lnSpc>
                <a:spcPct val="90000"/>
              </a:lnSpc>
              <a:spcBef>
                <a:spcPts val="1800"/>
              </a:spcBef>
              <a:spcAft>
                <a:spcPts val="1200"/>
              </a:spcAft>
              <a:buClr>
                <a:schemeClr val="dk1"/>
              </a:buClr>
              <a:buSzPct val="100000"/>
              <a:buChar char="●"/>
            </a:pPr>
            <a:r>
              <a:rPr lang="en" sz="1800">
                <a:latin typeface="Arial"/>
                <a:ea typeface="Arial"/>
                <a:cs typeface="Arial"/>
                <a:sym typeface="Arial"/>
              </a:rPr>
              <a:t>Makes security auditing easier by being able to constrain user activity to secure actions</a:t>
            </a:r>
            <a:endParaRPr sz="1800">
              <a:latin typeface="Arial"/>
              <a:ea typeface="Arial"/>
              <a:cs typeface="Arial"/>
              <a:sym typeface="Arial"/>
            </a:endParaRPr>
          </a:p>
        </p:txBody>
      </p:sp>
      <p:sp>
        <p:nvSpPr>
          <p:cNvPr id="530" name="Google Shape;530;p74"/>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531" name="Google Shape;531;p74"/>
          <p:cNvPicPr preferRelativeResize="0"/>
          <p:nvPr/>
        </p:nvPicPr>
        <p:blipFill>
          <a:blip r:embed="rId3">
            <a:alphaModFix/>
          </a:blip>
          <a:stretch>
            <a:fillRect/>
          </a:stretch>
        </p:blipFill>
        <p:spPr>
          <a:xfrm>
            <a:off x="4787875" y="1502150"/>
            <a:ext cx="3421526" cy="3576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5" name="Shape 535"/>
        <p:cNvGrpSpPr/>
        <p:nvPr/>
      </p:nvGrpSpPr>
      <p:grpSpPr>
        <a:xfrm>
          <a:off x="0" y="0"/>
          <a:ext cx="0" cy="0"/>
          <a:chOff x="0" y="0"/>
          <a:chExt cx="0" cy="0"/>
        </a:xfrm>
      </p:grpSpPr>
      <p:sp>
        <p:nvSpPr>
          <p:cNvPr id="536" name="Google Shape;536;p75"/>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7" name="Google Shape;537;p75"/>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8" name="Google Shape;538;p75"/>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9" name="Google Shape;539;p75"/>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Python Example (Redemption)</a:t>
            </a:r>
            <a:endParaRPr b="0" sz="3000">
              <a:latin typeface="Arial"/>
              <a:ea typeface="Arial"/>
              <a:cs typeface="Arial"/>
              <a:sym typeface="Arial"/>
            </a:endParaRPr>
          </a:p>
        </p:txBody>
      </p:sp>
      <p:sp>
        <p:nvSpPr>
          <p:cNvPr id="540" name="Google Shape;540;p75"/>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41" name="Google Shape;541;p75"/>
          <p:cNvSpPr txBox="1"/>
          <p:nvPr/>
        </p:nvSpPr>
        <p:spPr>
          <a:xfrm>
            <a:off x="628650" y="1858517"/>
            <a:ext cx="3886200" cy="2774204"/>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1200"/>
              <a:buFont typeface="Arial"/>
              <a:buNone/>
            </a:pPr>
            <a:r>
              <a:rPr lang="en" sz="1200">
                <a:solidFill>
                  <a:schemeClr val="dk1"/>
                </a:solidFill>
                <a:latin typeface="Calibri"/>
                <a:ea typeface="Calibri"/>
                <a:cs typeface="Calibri"/>
                <a:sym typeface="Calibri"/>
              </a:rPr>
              <a:t>def makeNewUserDir(username):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if invalidUsername(username):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t>
            </a:r>
            <a:r>
              <a:rPr i="1" lang="en" sz="1200">
                <a:solidFill>
                  <a:schemeClr val="dk1"/>
                </a:solidFill>
                <a:latin typeface="Calibri"/>
                <a:ea typeface="Calibri"/>
                <a:cs typeface="Calibri"/>
                <a:sym typeface="Calibri"/>
              </a:rPr>
              <a:t>#avoid </a:t>
            </a:r>
            <a:r>
              <a:rPr i="1" lang="en" sz="1200" u="sng">
                <a:solidFill>
                  <a:schemeClr val="hlink"/>
                </a:solidFill>
                <a:latin typeface="Calibri"/>
                <a:ea typeface="Calibri"/>
                <a:cs typeface="Calibri"/>
                <a:sym typeface="Calibri"/>
                <a:hlinkClick r:id="rId3"/>
              </a:rPr>
              <a:t>CWE-22</a:t>
            </a:r>
            <a:r>
              <a:rPr i="1" lang="en" sz="1200">
                <a:solidFill>
                  <a:schemeClr val="dk1"/>
                </a:solidFill>
                <a:latin typeface="Calibri"/>
                <a:ea typeface="Calibri"/>
                <a:cs typeface="Calibri"/>
                <a:sym typeface="Calibri"/>
              </a:rPr>
              <a:t> and </a:t>
            </a:r>
            <a:r>
              <a:rPr i="1" lang="en" sz="1200" u="sng">
                <a:solidFill>
                  <a:schemeClr val="hlink"/>
                </a:solidFill>
                <a:latin typeface="Calibri"/>
                <a:ea typeface="Calibri"/>
                <a:cs typeface="Calibri"/>
                <a:sym typeface="Calibri"/>
                <a:hlinkClick r:id="rId4"/>
              </a:rPr>
              <a:t>CWE-78</a:t>
            </a:r>
            <a:r>
              <a:rPr i="1" lang="en" sz="1200">
                <a:solidFill>
                  <a:schemeClr val="dk1"/>
                </a:solidFill>
                <a:latin typeface="Calibri"/>
                <a:ea typeface="Calibri"/>
                <a:cs typeface="Calibri"/>
                <a:sym typeface="Calibri"/>
              </a:rPr>
              <a:t>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print(Bad username’)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return False</a:t>
            </a:r>
            <a:endParaRPr sz="1100"/>
          </a:p>
          <a:p>
            <a:pPr indent="0" lvl="0" marL="0" marR="0" rtl="0" algn="l">
              <a:lnSpc>
                <a:spcPct val="90000"/>
              </a:lnSpc>
              <a:spcBef>
                <a:spcPts val="800"/>
              </a:spcBef>
              <a:spcAft>
                <a:spcPts val="0"/>
              </a:spcAft>
              <a:buClr>
                <a:schemeClr val="dk1"/>
              </a:buClr>
              <a:buSzPts val="1200"/>
              <a:buFont typeface="Arial"/>
              <a:buNone/>
            </a:pP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try:</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raisePrivileges()</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os.mkdir('/home/' + username)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lowerPrivileges()</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except OSError:</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a:t>
            </a:r>
            <a:r>
              <a:rPr lang="en" sz="1200">
                <a:solidFill>
                  <a:schemeClr val="dk1"/>
                </a:solidFill>
                <a:highlight>
                  <a:srgbClr val="00FFFF"/>
                </a:highlight>
                <a:latin typeface="Calibri"/>
                <a:ea typeface="Calibri"/>
                <a:cs typeface="Calibri"/>
                <a:sym typeface="Calibri"/>
              </a:rPr>
              <a:t>lowerPrivileges()</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print('Unable to create directory)</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return False</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	return True</a:t>
            </a:r>
            <a:endParaRPr sz="1100"/>
          </a:p>
        </p:txBody>
      </p:sp>
      <p:sp>
        <p:nvSpPr>
          <p:cNvPr id="542" name="Google Shape;542;p75"/>
          <p:cNvSpPr txBox="1"/>
          <p:nvPr/>
        </p:nvSpPr>
        <p:spPr>
          <a:xfrm>
            <a:off x="4629150" y="1858517"/>
            <a:ext cx="3886200" cy="2774205"/>
          </a:xfrm>
          <a:prstGeom prst="rect">
            <a:avLst/>
          </a:prstGeom>
          <a:noFill/>
          <a:ln>
            <a:noFill/>
          </a:ln>
        </p:spPr>
        <p:txBody>
          <a:bodyPr anchorCtr="0" anchor="t" bIns="34275" lIns="68575" spcFirstLastPara="1" rIns="68575" wrap="square" tIns="34275">
            <a:normAutofit/>
          </a:bodyPr>
          <a:lstStyle/>
          <a:p>
            <a:pPr indent="-177800" lvl="0" marL="177800" marR="0" rtl="0" algn="l">
              <a:lnSpc>
                <a:spcPct val="90000"/>
              </a:lnSpc>
              <a:spcBef>
                <a:spcPts val="0"/>
              </a:spcBef>
              <a:spcAft>
                <a:spcPts val="0"/>
              </a:spcAft>
              <a:buClr>
                <a:schemeClr val="dk1"/>
              </a:buClr>
              <a:buSzPts val="1800"/>
              <a:buFont typeface="Arial"/>
              <a:buChar char="•"/>
            </a:pPr>
            <a:r>
              <a:rPr lang="en" sz="1800">
                <a:solidFill>
                  <a:schemeClr val="dk1"/>
                </a:solidFill>
                <a:latin typeface="Arial"/>
                <a:ea typeface="Arial"/>
                <a:cs typeface="Arial"/>
                <a:sym typeface="Arial"/>
              </a:rPr>
              <a:t>Apply the Principle of Least Privilege whenever possible</a:t>
            </a:r>
            <a:endParaRPr sz="1100"/>
          </a:p>
          <a:p>
            <a:pPr indent="-177800" lvl="0" marL="177800" marR="0" rtl="0" algn="l">
              <a:lnSpc>
                <a:spcPct val="90000"/>
              </a:lnSpc>
              <a:spcBef>
                <a:spcPts val="1800"/>
              </a:spcBef>
              <a:spcAft>
                <a:spcPts val="0"/>
              </a:spcAft>
              <a:buClr>
                <a:schemeClr val="dk1"/>
              </a:buClr>
              <a:buSzPts val="1800"/>
              <a:buFont typeface="Arial"/>
              <a:buChar char="•"/>
            </a:pPr>
            <a:r>
              <a:rPr lang="en" sz="1800">
                <a:solidFill>
                  <a:schemeClr val="dk1"/>
                </a:solidFill>
                <a:latin typeface="Arial"/>
                <a:ea typeface="Arial"/>
                <a:cs typeface="Arial"/>
                <a:sym typeface="Arial"/>
              </a:rPr>
              <a:t>If privileges must be escalated, ensure they are deescalated no matter what</a:t>
            </a:r>
            <a:endParaRPr sz="1500">
              <a:solidFill>
                <a:schemeClr val="dk1"/>
              </a:solidFill>
              <a:latin typeface="Arial"/>
              <a:ea typeface="Arial"/>
              <a:cs typeface="Arial"/>
              <a:sym typeface="Arial"/>
            </a:endParaRPr>
          </a:p>
          <a:p>
            <a:pPr indent="-171450" lvl="1" marL="520700" marR="0" rtl="0" algn="l">
              <a:lnSpc>
                <a:spcPct val="90000"/>
              </a:lnSpc>
              <a:spcBef>
                <a:spcPts val="500"/>
              </a:spcBef>
              <a:spcAft>
                <a:spcPts val="0"/>
              </a:spcAft>
              <a:buClr>
                <a:schemeClr val="dk1"/>
              </a:buClr>
              <a:buSzPts val="1500"/>
              <a:buFont typeface="Arial"/>
              <a:buChar char="•"/>
            </a:pPr>
            <a:r>
              <a:rPr b="0" i="0" lang="en" sz="1500" u="none" cap="none" strike="noStrike">
                <a:solidFill>
                  <a:schemeClr val="dk1"/>
                </a:solidFill>
                <a:latin typeface="Arial"/>
                <a:ea typeface="Arial"/>
                <a:cs typeface="Arial"/>
                <a:sym typeface="Arial"/>
              </a:rPr>
              <a:t>The highlighted portion lowers privileges even on failure</a:t>
            </a:r>
            <a:endParaRPr sz="1100"/>
          </a:p>
          <a:p>
            <a:pPr indent="-177800" lvl="0" marL="177800" marR="0" rtl="0" algn="l">
              <a:lnSpc>
                <a:spcPct val="90000"/>
              </a:lnSpc>
              <a:spcBef>
                <a:spcPts val="1800"/>
              </a:spcBef>
              <a:spcAft>
                <a:spcPts val="0"/>
              </a:spcAft>
              <a:buClr>
                <a:schemeClr val="dk1"/>
              </a:buClr>
              <a:buSzPts val="1800"/>
              <a:buFont typeface="Arial"/>
              <a:buChar char="•"/>
            </a:pPr>
            <a:r>
              <a:rPr lang="en" sz="1800">
                <a:solidFill>
                  <a:schemeClr val="dk1"/>
                </a:solidFill>
                <a:latin typeface="Arial"/>
                <a:ea typeface="Arial"/>
                <a:cs typeface="Arial"/>
                <a:sym typeface="Arial"/>
              </a:rPr>
              <a:t>Trace through all routes of code if needed</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6" name="Shape 546"/>
        <p:cNvGrpSpPr/>
        <p:nvPr/>
      </p:nvGrpSpPr>
      <p:grpSpPr>
        <a:xfrm>
          <a:off x="0" y="0"/>
          <a:ext cx="0" cy="0"/>
          <a:chOff x="0" y="0"/>
          <a:chExt cx="0" cy="0"/>
        </a:xfrm>
      </p:grpSpPr>
      <p:sp>
        <p:nvSpPr>
          <p:cNvPr id="547" name="Google Shape;547;p76"/>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8" name="Google Shape;548;p76"/>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9" name="Google Shape;549;p76"/>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0" name="Google Shape;550;p76"/>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Python Example (Tracing)</a:t>
            </a:r>
            <a:endParaRPr/>
          </a:p>
        </p:txBody>
      </p:sp>
      <p:sp>
        <p:nvSpPr>
          <p:cNvPr id="551" name="Google Shape;551;p76"/>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52" name="Google Shape;552;p76"/>
          <p:cNvSpPr/>
          <p:nvPr/>
        </p:nvSpPr>
        <p:spPr>
          <a:xfrm>
            <a:off x="259597" y="2939617"/>
            <a:ext cx="1263005" cy="612005"/>
          </a:xfrm>
          <a:prstGeom prst="roundRect">
            <a:avLst>
              <a:gd fmla="val 33116"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Code Start</a:t>
            </a:r>
            <a:endParaRPr sz="1100"/>
          </a:p>
        </p:txBody>
      </p:sp>
      <p:sp>
        <p:nvSpPr>
          <p:cNvPr id="553" name="Google Shape;553;p76"/>
          <p:cNvSpPr/>
          <p:nvPr/>
        </p:nvSpPr>
        <p:spPr>
          <a:xfrm>
            <a:off x="3303724" y="2834192"/>
            <a:ext cx="1691923" cy="822847"/>
          </a:xfrm>
          <a:prstGeom prst="diamond">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os.mkdir error?</a:t>
            </a:r>
            <a:endParaRPr sz="1100"/>
          </a:p>
        </p:txBody>
      </p:sp>
      <p:sp>
        <p:nvSpPr>
          <p:cNvPr id="554" name="Google Shape;554;p76"/>
          <p:cNvSpPr/>
          <p:nvPr/>
        </p:nvSpPr>
        <p:spPr>
          <a:xfrm>
            <a:off x="7621398" y="2939616"/>
            <a:ext cx="1263005" cy="612005"/>
          </a:xfrm>
          <a:prstGeom prst="roundRect">
            <a:avLst>
              <a:gd fmla="val 33116"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Code End</a:t>
            </a:r>
            <a:endParaRPr sz="1100"/>
          </a:p>
        </p:txBody>
      </p:sp>
      <p:sp>
        <p:nvSpPr>
          <p:cNvPr id="555" name="Google Shape;555;p76"/>
          <p:cNvSpPr/>
          <p:nvPr/>
        </p:nvSpPr>
        <p:spPr>
          <a:xfrm>
            <a:off x="4627482" y="1959745"/>
            <a:ext cx="1263005" cy="612005"/>
          </a:xfrm>
          <a:prstGeom prst="parallelogram">
            <a:avLst>
              <a:gd fmla="val 25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Code runs normally</a:t>
            </a:r>
            <a:endParaRPr sz="1100"/>
          </a:p>
        </p:txBody>
      </p:sp>
      <p:sp>
        <p:nvSpPr>
          <p:cNvPr id="556" name="Google Shape;556;p76"/>
          <p:cNvSpPr/>
          <p:nvPr/>
        </p:nvSpPr>
        <p:spPr>
          <a:xfrm>
            <a:off x="4570857" y="3919481"/>
            <a:ext cx="1263005" cy="612005"/>
          </a:xfrm>
          <a:prstGeom prst="parallelogram">
            <a:avLst>
              <a:gd fmla="val 25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‘Except’ case run</a:t>
            </a:r>
            <a:endParaRPr sz="1100"/>
          </a:p>
        </p:txBody>
      </p:sp>
      <p:sp>
        <p:nvSpPr>
          <p:cNvPr id="557" name="Google Shape;557;p76"/>
          <p:cNvSpPr/>
          <p:nvPr/>
        </p:nvSpPr>
        <p:spPr>
          <a:xfrm>
            <a:off x="5641213" y="2834192"/>
            <a:ext cx="1691924" cy="822847"/>
          </a:xfrm>
          <a:prstGeom prst="diamond">
            <a:avLst/>
          </a:prstGeom>
          <a:solidFill>
            <a:schemeClr val="accent2"/>
          </a:solidFill>
          <a:ln cap="flat" cmpd="sng" w="12700">
            <a:solidFill>
              <a:srgbClr val="64341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200">
                <a:solidFill>
                  <a:schemeClr val="lt1"/>
                </a:solidFill>
                <a:latin typeface="Arial"/>
                <a:ea typeface="Arial"/>
                <a:cs typeface="Arial"/>
                <a:sym typeface="Arial"/>
              </a:rPr>
              <a:t>Privileges de-escalated?</a:t>
            </a:r>
            <a:endParaRPr sz="1100"/>
          </a:p>
        </p:txBody>
      </p:sp>
      <p:sp>
        <p:nvSpPr>
          <p:cNvPr id="558" name="Google Shape;558;p76"/>
          <p:cNvSpPr/>
          <p:nvPr/>
        </p:nvSpPr>
        <p:spPr>
          <a:xfrm>
            <a:off x="1810864" y="2939616"/>
            <a:ext cx="1263005" cy="612005"/>
          </a:xfrm>
          <a:prstGeom prst="parallelogram">
            <a:avLst>
              <a:gd fmla="val 25000"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Privileges escalated</a:t>
            </a:r>
            <a:endParaRPr sz="1100"/>
          </a:p>
        </p:txBody>
      </p:sp>
      <p:cxnSp>
        <p:nvCxnSpPr>
          <p:cNvPr id="559" name="Google Shape;559;p76"/>
          <p:cNvCxnSpPr>
            <a:stCxn id="552" idx="0"/>
            <a:endCxn id="558" idx="1"/>
          </p:cNvCxnSpPr>
          <p:nvPr/>
        </p:nvCxnSpPr>
        <p:spPr>
          <a:xfrm flipH="1" rot="-5400000">
            <a:off x="1704699" y="2126017"/>
            <a:ext cx="600" cy="1627800"/>
          </a:xfrm>
          <a:prstGeom prst="bentConnector3">
            <a:avLst>
              <a:gd fmla="val -38100083" name="adj1"/>
            </a:avLst>
          </a:prstGeom>
          <a:noFill/>
          <a:ln cap="flat" cmpd="sng" w="12700">
            <a:solidFill>
              <a:schemeClr val="dk1"/>
            </a:solidFill>
            <a:prstDash val="solid"/>
            <a:miter lim="800000"/>
            <a:headEnd len="sm" w="sm" type="none"/>
            <a:tailEnd len="med" w="med" type="triangle"/>
          </a:ln>
        </p:spPr>
      </p:cxnSp>
      <p:cxnSp>
        <p:nvCxnSpPr>
          <p:cNvPr id="560" name="Google Shape;560;p76"/>
          <p:cNvCxnSpPr>
            <a:stCxn id="558" idx="2"/>
            <a:endCxn id="553" idx="1"/>
          </p:cNvCxnSpPr>
          <p:nvPr/>
        </p:nvCxnSpPr>
        <p:spPr>
          <a:xfrm>
            <a:off x="2997368" y="3245619"/>
            <a:ext cx="306300" cy="600"/>
          </a:xfrm>
          <a:prstGeom prst="bentConnector3">
            <a:avLst>
              <a:gd fmla="val 49985" name="adj1"/>
            </a:avLst>
          </a:prstGeom>
          <a:noFill/>
          <a:ln cap="flat" cmpd="sng" w="12700">
            <a:solidFill>
              <a:schemeClr val="dk1"/>
            </a:solidFill>
            <a:prstDash val="solid"/>
            <a:miter lim="800000"/>
            <a:headEnd len="sm" w="sm" type="none"/>
            <a:tailEnd len="med" w="med" type="triangle"/>
          </a:ln>
        </p:spPr>
      </p:cxnSp>
      <p:cxnSp>
        <p:nvCxnSpPr>
          <p:cNvPr id="561" name="Google Shape;561;p76"/>
          <p:cNvCxnSpPr>
            <a:stCxn id="553" idx="2"/>
            <a:endCxn id="556" idx="5"/>
          </p:cNvCxnSpPr>
          <p:nvPr/>
        </p:nvCxnSpPr>
        <p:spPr>
          <a:xfrm flipH="1" rot="-5400000">
            <a:off x="4114285" y="3692439"/>
            <a:ext cx="568500" cy="497700"/>
          </a:xfrm>
          <a:prstGeom prst="bentConnector2">
            <a:avLst/>
          </a:prstGeom>
          <a:noFill/>
          <a:ln cap="flat" cmpd="sng" w="12700">
            <a:solidFill>
              <a:schemeClr val="dk1"/>
            </a:solidFill>
            <a:prstDash val="solid"/>
            <a:miter lim="800000"/>
            <a:headEnd len="sm" w="sm" type="none"/>
            <a:tailEnd len="med" w="med" type="triangle"/>
          </a:ln>
        </p:spPr>
      </p:cxnSp>
      <p:cxnSp>
        <p:nvCxnSpPr>
          <p:cNvPr id="562" name="Google Shape;562;p76"/>
          <p:cNvCxnSpPr>
            <a:stCxn id="553" idx="0"/>
            <a:endCxn id="555" idx="5"/>
          </p:cNvCxnSpPr>
          <p:nvPr/>
        </p:nvCxnSpPr>
        <p:spPr>
          <a:xfrm rot="-5400000">
            <a:off x="4142635" y="2272742"/>
            <a:ext cx="568500" cy="554400"/>
          </a:xfrm>
          <a:prstGeom prst="bentConnector2">
            <a:avLst/>
          </a:prstGeom>
          <a:noFill/>
          <a:ln cap="flat" cmpd="sng" w="12700">
            <a:solidFill>
              <a:schemeClr val="dk1"/>
            </a:solidFill>
            <a:prstDash val="solid"/>
            <a:miter lim="800000"/>
            <a:headEnd len="sm" w="sm" type="none"/>
            <a:tailEnd len="med" w="med" type="triangle"/>
          </a:ln>
        </p:spPr>
      </p:cxnSp>
      <p:sp>
        <p:nvSpPr>
          <p:cNvPr id="563" name="Google Shape;563;p76"/>
          <p:cNvSpPr txBox="1"/>
          <p:nvPr/>
        </p:nvSpPr>
        <p:spPr>
          <a:xfrm>
            <a:off x="3858021" y="1986020"/>
            <a:ext cx="761644"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No error</a:t>
            </a:r>
            <a:endParaRPr sz="1100"/>
          </a:p>
        </p:txBody>
      </p:sp>
      <p:sp>
        <p:nvSpPr>
          <p:cNvPr id="564" name="Google Shape;564;p76"/>
          <p:cNvSpPr txBox="1"/>
          <p:nvPr/>
        </p:nvSpPr>
        <p:spPr>
          <a:xfrm>
            <a:off x="3916791" y="4239986"/>
            <a:ext cx="73056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Error</a:t>
            </a:r>
            <a:endParaRPr sz="1100"/>
          </a:p>
        </p:txBody>
      </p:sp>
      <p:cxnSp>
        <p:nvCxnSpPr>
          <p:cNvPr id="565" name="Google Shape;565;p76"/>
          <p:cNvCxnSpPr>
            <a:stCxn id="556" idx="2"/>
            <a:endCxn id="557" idx="2"/>
          </p:cNvCxnSpPr>
          <p:nvPr/>
        </p:nvCxnSpPr>
        <p:spPr>
          <a:xfrm flipH="1" rot="10800000">
            <a:off x="5757362" y="3656984"/>
            <a:ext cx="729900" cy="568500"/>
          </a:xfrm>
          <a:prstGeom prst="bentConnector2">
            <a:avLst/>
          </a:prstGeom>
          <a:noFill/>
          <a:ln cap="flat" cmpd="sng" w="12700">
            <a:solidFill>
              <a:schemeClr val="dk1"/>
            </a:solidFill>
            <a:prstDash val="solid"/>
            <a:miter lim="800000"/>
            <a:headEnd len="sm" w="sm" type="none"/>
            <a:tailEnd len="med" w="med" type="triangle"/>
          </a:ln>
        </p:spPr>
      </p:cxnSp>
      <p:cxnSp>
        <p:nvCxnSpPr>
          <p:cNvPr id="566" name="Google Shape;566;p76"/>
          <p:cNvCxnSpPr>
            <a:stCxn id="555" idx="2"/>
            <a:endCxn id="557" idx="0"/>
          </p:cNvCxnSpPr>
          <p:nvPr/>
        </p:nvCxnSpPr>
        <p:spPr>
          <a:xfrm>
            <a:off x="5813987" y="2265747"/>
            <a:ext cx="673200" cy="568500"/>
          </a:xfrm>
          <a:prstGeom prst="bentConnector2">
            <a:avLst/>
          </a:prstGeom>
          <a:noFill/>
          <a:ln cap="flat" cmpd="sng" w="12700">
            <a:solidFill>
              <a:schemeClr val="dk1"/>
            </a:solidFill>
            <a:prstDash val="solid"/>
            <a:miter lim="800000"/>
            <a:headEnd len="sm" w="sm" type="none"/>
            <a:tailEnd len="med" w="med" type="triangle"/>
          </a:ln>
        </p:spPr>
      </p:cxnSp>
      <p:cxnSp>
        <p:nvCxnSpPr>
          <p:cNvPr id="567" name="Google Shape;567;p76"/>
          <p:cNvCxnSpPr>
            <a:stCxn id="557" idx="3"/>
            <a:endCxn id="554" idx="1"/>
          </p:cNvCxnSpPr>
          <p:nvPr/>
        </p:nvCxnSpPr>
        <p:spPr>
          <a:xfrm>
            <a:off x="7333136" y="3245616"/>
            <a:ext cx="288300" cy="600"/>
          </a:xfrm>
          <a:prstGeom prst="bentConnector3">
            <a:avLst>
              <a:gd fmla="val 50006" name="adj1"/>
            </a:avLst>
          </a:prstGeom>
          <a:noFill/>
          <a:ln cap="flat" cmpd="sng" w="12700">
            <a:solidFill>
              <a:schemeClr val="dk1"/>
            </a:solidFill>
            <a:prstDash val="solid"/>
            <a:miter lim="800000"/>
            <a:headEnd len="sm" w="sm"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77"/>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73" name="Google Shape;573;p77"/>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4" name="Google Shape;574;p77"/>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5" name="Google Shape;575;p77"/>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Models</a:t>
            </a:r>
            <a:endParaRPr sz="3000">
              <a:latin typeface="Arial"/>
              <a:ea typeface="Arial"/>
              <a:cs typeface="Arial"/>
              <a:sym typeface="Arial"/>
            </a:endParaRPr>
          </a:p>
        </p:txBody>
      </p:sp>
      <p:sp>
        <p:nvSpPr>
          <p:cNvPr id="576" name="Google Shape;576;p77"/>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77" name="Google Shape;577;p77"/>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The Bell-LaPadula and Biba models serve as ways to implement access control</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The Bell-LaPadula model focuses on data confidentiality</a:t>
            </a:r>
            <a:endParaRPr/>
          </a:p>
          <a:p>
            <a:pPr indent="-177800" lvl="1" marL="520700" rtl="0" algn="l">
              <a:lnSpc>
                <a:spcPct val="90000"/>
              </a:lnSpc>
              <a:spcBef>
                <a:spcPts val="500"/>
              </a:spcBef>
              <a:spcAft>
                <a:spcPts val="0"/>
              </a:spcAft>
              <a:buClr>
                <a:schemeClr val="dk1"/>
              </a:buClr>
              <a:buSzPts val="1200"/>
              <a:buChar char="o"/>
            </a:pPr>
            <a:r>
              <a:rPr lang="en" sz="1500">
                <a:latin typeface="Arial"/>
                <a:ea typeface="Arial"/>
                <a:cs typeface="Arial"/>
                <a:sym typeface="Arial"/>
              </a:rPr>
              <a:t>Prevent confidential data from being read by unauthorized parties</a:t>
            </a:r>
            <a:endParaRPr/>
          </a:p>
          <a:p>
            <a:pPr indent="-177800" lvl="1" marL="520700" rtl="0" algn="l">
              <a:lnSpc>
                <a:spcPct val="90000"/>
              </a:lnSpc>
              <a:spcBef>
                <a:spcPts val="500"/>
              </a:spcBef>
              <a:spcAft>
                <a:spcPts val="0"/>
              </a:spcAft>
              <a:buClr>
                <a:schemeClr val="dk1"/>
              </a:buClr>
              <a:buSzPts val="1200"/>
              <a:buChar char="o"/>
            </a:pPr>
            <a:r>
              <a:rPr lang="en" sz="1500">
                <a:latin typeface="Arial"/>
                <a:ea typeface="Arial"/>
                <a:cs typeface="Arial"/>
                <a:sym typeface="Arial"/>
              </a:rPr>
              <a:t>Higher-level data cannot be leaked to lower-level restrictions</a:t>
            </a:r>
            <a:endParaRPr sz="1800">
              <a:latin typeface="Arial"/>
              <a:ea typeface="Arial"/>
              <a:cs typeface="Arial"/>
              <a:sym typeface="Arial"/>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The Biba model instead focuses on data integrity</a:t>
            </a:r>
            <a:endParaRPr/>
          </a:p>
          <a:p>
            <a:pPr indent="-177800" lvl="1" marL="520700" rtl="0" algn="l">
              <a:lnSpc>
                <a:spcPct val="90000"/>
              </a:lnSpc>
              <a:spcBef>
                <a:spcPts val="500"/>
              </a:spcBef>
              <a:spcAft>
                <a:spcPts val="0"/>
              </a:spcAft>
              <a:buClr>
                <a:schemeClr val="dk1"/>
              </a:buClr>
              <a:buSzPts val="1200"/>
              <a:buChar char="o"/>
            </a:pPr>
            <a:r>
              <a:rPr lang="en" sz="1500">
                <a:latin typeface="Arial"/>
                <a:ea typeface="Arial"/>
                <a:cs typeface="Arial"/>
                <a:sym typeface="Arial"/>
              </a:rPr>
              <a:t>Prevent data modification by unauthorized parties</a:t>
            </a:r>
            <a:endParaRPr/>
          </a:p>
          <a:p>
            <a:pPr indent="-177800" lvl="1" marL="520700" rtl="0" algn="l">
              <a:lnSpc>
                <a:spcPct val="90000"/>
              </a:lnSpc>
              <a:spcBef>
                <a:spcPts val="500"/>
              </a:spcBef>
              <a:spcAft>
                <a:spcPts val="1200"/>
              </a:spcAft>
              <a:buClr>
                <a:schemeClr val="dk1"/>
              </a:buClr>
              <a:buSzPts val="1200"/>
              <a:buChar char="o"/>
            </a:pPr>
            <a:r>
              <a:rPr lang="en" sz="1500">
                <a:latin typeface="Arial"/>
                <a:ea typeface="Arial"/>
                <a:cs typeface="Arial"/>
                <a:sym typeface="Arial"/>
              </a:rPr>
              <a:t>Lower-level data cannot corrupt higher-level data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1" name="Shape 581"/>
        <p:cNvGrpSpPr/>
        <p:nvPr/>
      </p:nvGrpSpPr>
      <p:grpSpPr>
        <a:xfrm>
          <a:off x="0" y="0"/>
          <a:ext cx="0" cy="0"/>
          <a:chOff x="0" y="0"/>
          <a:chExt cx="0" cy="0"/>
        </a:xfrm>
      </p:grpSpPr>
      <p:sp>
        <p:nvSpPr>
          <p:cNvPr id="582" name="Google Shape;582;p78"/>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3" name="Google Shape;583;p78"/>
          <p:cNvSpPr/>
          <p:nvPr/>
        </p:nvSpPr>
        <p:spPr>
          <a:xfrm>
            <a:off x="-1" y="0"/>
            <a:ext cx="3341755" cy="51435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4" name="Google Shape;584;p78"/>
          <p:cNvSpPr/>
          <p:nvPr/>
        </p:nvSpPr>
        <p:spPr>
          <a:xfrm>
            <a:off x="0" y="0"/>
            <a:ext cx="3334897" cy="51435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5" name="Google Shape;585;p78"/>
          <p:cNvSpPr txBox="1"/>
          <p:nvPr>
            <p:ph type="title"/>
          </p:nvPr>
        </p:nvSpPr>
        <p:spPr>
          <a:xfrm>
            <a:off x="278321" y="870966"/>
            <a:ext cx="2578608" cy="92925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Arial"/>
              <a:buNone/>
            </a:pPr>
            <a:r>
              <a:rPr b="0" lang="en" sz="2100">
                <a:latin typeface="Arial"/>
                <a:ea typeface="Arial"/>
                <a:cs typeface="Arial"/>
                <a:sym typeface="Arial"/>
              </a:rPr>
              <a:t>Bell-LaPadula Model</a:t>
            </a:r>
            <a:endParaRPr/>
          </a:p>
        </p:txBody>
      </p:sp>
      <p:sp>
        <p:nvSpPr>
          <p:cNvPr id="586" name="Google Shape;586;p78"/>
          <p:cNvSpPr/>
          <p:nvPr/>
        </p:nvSpPr>
        <p:spPr>
          <a:xfrm>
            <a:off x="0" y="1069909"/>
            <a:ext cx="96012" cy="49042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87" name="Google Shape;587;p78"/>
          <p:cNvSpPr/>
          <p:nvPr/>
        </p:nvSpPr>
        <p:spPr>
          <a:xfrm>
            <a:off x="296920" y="1832610"/>
            <a:ext cx="2537460" cy="13716"/>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8" name="Google Shape;588;p78"/>
          <p:cNvSpPr txBox="1"/>
          <p:nvPr>
            <p:ph idx="1" type="body"/>
          </p:nvPr>
        </p:nvSpPr>
        <p:spPr>
          <a:xfrm>
            <a:off x="278321" y="2038541"/>
            <a:ext cx="2579180" cy="2405443"/>
          </a:xfrm>
          <a:prstGeom prst="rect">
            <a:avLst/>
          </a:prstGeom>
          <a:noFill/>
          <a:ln>
            <a:noFill/>
          </a:ln>
        </p:spPr>
        <p:txBody>
          <a:bodyPr anchorCtr="0" anchor="t" bIns="34275" lIns="68575" spcFirstLastPara="1" rIns="68575" wrap="square" tIns="34275">
            <a:normAutofit lnSpcReduction="20000"/>
          </a:bodyPr>
          <a:lstStyle/>
          <a:p>
            <a:pPr indent="-177800" lvl="0" marL="177800" rtl="0" algn="l">
              <a:lnSpc>
                <a:spcPct val="90000"/>
              </a:lnSpc>
              <a:spcBef>
                <a:spcPts val="0"/>
              </a:spcBef>
              <a:spcAft>
                <a:spcPts val="0"/>
              </a:spcAft>
              <a:buClr>
                <a:schemeClr val="dk1"/>
              </a:buClr>
              <a:buSzPts val="1200"/>
              <a:buChar char="●"/>
            </a:pPr>
            <a:r>
              <a:rPr b="1" lang="en" sz="1200">
                <a:latin typeface="Arial"/>
                <a:ea typeface="Arial"/>
                <a:cs typeface="Arial"/>
                <a:sym typeface="Arial"/>
              </a:rPr>
              <a:t>SIMPLE CONFIDENTIALITY RULE</a:t>
            </a:r>
            <a:r>
              <a:rPr lang="en" sz="1200">
                <a:latin typeface="Arial"/>
                <a:ea typeface="Arial"/>
                <a:cs typeface="Arial"/>
                <a:sym typeface="Arial"/>
              </a:rPr>
              <a:t>: Simple Confidentiality Rule states that the </a:t>
            </a:r>
            <a:r>
              <a:rPr lang="en" sz="1200" u="sng">
                <a:latin typeface="Arial"/>
                <a:ea typeface="Arial"/>
                <a:cs typeface="Arial"/>
                <a:sym typeface="Arial"/>
              </a:rPr>
              <a:t>User</a:t>
            </a:r>
            <a:r>
              <a:rPr lang="en" sz="1200">
                <a:latin typeface="Arial"/>
                <a:ea typeface="Arial"/>
                <a:cs typeface="Arial"/>
                <a:sym typeface="Arial"/>
              </a:rPr>
              <a:t> can only </a:t>
            </a:r>
            <a:r>
              <a:rPr b="1" lang="en" sz="1200">
                <a:latin typeface="Arial"/>
                <a:ea typeface="Arial"/>
                <a:cs typeface="Arial"/>
                <a:sym typeface="Arial"/>
              </a:rPr>
              <a:t>Read </a:t>
            </a:r>
            <a:r>
              <a:rPr lang="en" sz="1200">
                <a:latin typeface="Arial"/>
                <a:ea typeface="Arial"/>
                <a:cs typeface="Arial"/>
                <a:sym typeface="Arial"/>
              </a:rPr>
              <a:t>the files on the Same Layer of Secrecy and lower, but </a:t>
            </a:r>
            <a:r>
              <a:rPr i="1" lang="en" sz="1200">
                <a:latin typeface="Arial"/>
                <a:ea typeface="Arial"/>
                <a:cs typeface="Arial"/>
                <a:sym typeface="Arial"/>
              </a:rPr>
              <a:t>nothing higher</a:t>
            </a:r>
            <a:r>
              <a:rPr lang="en" sz="1200">
                <a:latin typeface="Arial"/>
                <a:ea typeface="Arial"/>
                <a:cs typeface="Arial"/>
                <a:sym typeface="Arial"/>
              </a:rPr>
              <a:t>, which we call </a:t>
            </a:r>
            <a:r>
              <a:rPr b="1" lang="en" sz="1200">
                <a:latin typeface="Arial"/>
                <a:ea typeface="Arial"/>
                <a:cs typeface="Arial"/>
                <a:sym typeface="Arial"/>
              </a:rPr>
              <a:t>NO READ-UP </a:t>
            </a:r>
            <a:endParaRPr sz="1200">
              <a:latin typeface="Arial"/>
              <a:ea typeface="Arial"/>
              <a:cs typeface="Arial"/>
              <a:sym typeface="Arial"/>
            </a:endParaRPr>
          </a:p>
          <a:p>
            <a:pPr indent="-177800" lvl="0" marL="177800" rtl="0" algn="l">
              <a:lnSpc>
                <a:spcPct val="90000"/>
              </a:lnSpc>
              <a:spcBef>
                <a:spcPts val="1800"/>
              </a:spcBef>
              <a:spcAft>
                <a:spcPts val="0"/>
              </a:spcAft>
              <a:buClr>
                <a:schemeClr val="dk1"/>
              </a:buClr>
              <a:buSzPts val="1200"/>
              <a:buChar char="●"/>
            </a:pPr>
            <a:r>
              <a:rPr b="1" lang="en" sz="1200">
                <a:latin typeface="Arial"/>
                <a:ea typeface="Arial"/>
                <a:cs typeface="Arial"/>
                <a:sym typeface="Arial"/>
              </a:rPr>
              <a:t>STAR CONFIDENTIALITY RULE</a:t>
            </a:r>
            <a:r>
              <a:rPr lang="en" sz="1200">
                <a:latin typeface="Arial"/>
                <a:ea typeface="Arial"/>
                <a:cs typeface="Arial"/>
                <a:sym typeface="Arial"/>
              </a:rPr>
              <a:t>: Star Confidentiality Rule states that the </a:t>
            </a:r>
            <a:r>
              <a:rPr lang="en" sz="1200" u="sng">
                <a:latin typeface="Arial"/>
                <a:ea typeface="Arial"/>
                <a:cs typeface="Arial"/>
                <a:sym typeface="Arial"/>
              </a:rPr>
              <a:t>User</a:t>
            </a:r>
            <a:r>
              <a:rPr lang="en" sz="1200">
                <a:latin typeface="Arial"/>
                <a:ea typeface="Arial"/>
                <a:cs typeface="Arial"/>
                <a:sym typeface="Arial"/>
              </a:rPr>
              <a:t> can only </a:t>
            </a:r>
            <a:r>
              <a:rPr b="1" lang="en" sz="1200">
                <a:latin typeface="Arial"/>
                <a:ea typeface="Arial"/>
                <a:cs typeface="Arial"/>
                <a:sym typeface="Arial"/>
              </a:rPr>
              <a:t>Write </a:t>
            </a:r>
            <a:r>
              <a:rPr lang="en" sz="1200">
                <a:latin typeface="Arial"/>
                <a:ea typeface="Arial"/>
                <a:cs typeface="Arial"/>
                <a:sym typeface="Arial"/>
              </a:rPr>
              <a:t>the files on the Same Layer of Secrecy higher, but </a:t>
            </a:r>
            <a:r>
              <a:rPr i="1" lang="en" sz="1200">
                <a:latin typeface="Arial"/>
                <a:ea typeface="Arial"/>
                <a:cs typeface="Arial"/>
                <a:sym typeface="Arial"/>
              </a:rPr>
              <a:t>nothing lower</a:t>
            </a:r>
            <a:r>
              <a:rPr lang="en" sz="1200">
                <a:latin typeface="Arial"/>
                <a:ea typeface="Arial"/>
                <a:cs typeface="Arial"/>
                <a:sym typeface="Arial"/>
              </a:rPr>
              <a:t>, which we call </a:t>
            </a:r>
            <a:r>
              <a:rPr b="1" lang="en" sz="1200">
                <a:latin typeface="Arial"/>
                <a:ea typeface="Arial"/>
                <a:cs typeface="Arial"/>
                <a:sym typeface="Arial"/>
              </a:rPr>
              <a:t>NO WRITE-DOWN </a:t>
            </a:r>
            <a:endParaRPr sz="1200">
              <a:latin typeface="Arial"/>
              <a:ea typeface="Arial"/>
              <a:cs typeface="Arial"/>
              <a:sym typeface="Arial"/>
            </a:endParaRPr>
          </a:p>
          <a:p>
            <a:pPr indent="-101600" lvl="0" marL="177800" rtl="0" algn="l">
              <a:lnSpc>
                <a:spcPct val="90000"/>
              </a:lnSpc>
              <a:spcBef>
                <a:spcPts val="800"/>
              </a:spcBef>
              <a:spcAft>
                <a:spcPts val="1200"/>
              </a:spcAft>
              <a:buClr>
                <a:schemeClr val="dk1"/>
              </a:buClr>
              <a:buSzPts val="1200"/>
              <a:buNone/>
            </a:pPr>
            <a:r>
              <a:t/>
            </a:r>
            <a:endParaRPr sz="1200">
              <a:latin typeface="Arial"/>
              <a:ea typeface="Arial"/>
              <a:cs typeface="Arial"/>
              <a:sym typeface="Arial"/>
            </a:endParaRPr>
          </a:p>
        </p:txBody>
      </p:sp>
      <p:pic>
        <p:nvPicPr>
          <p:cNvPr descr="Diagram&#10;&#10;Description automatically generated" id="589" name="Google Shape;589;p78"/>
          <p:cNvPicPr preferRelativeResize="0"/>
          <p:nvPr/>
        </p:nvPicPr>
        <p:blipFill rotWithShape="1">
          <a:blip r:embed="rId3">
            <a:alphaModFix/>
          </a:blip>
          <a:srcRect b="0" l="0" r="0" t="0"/>
          <a:stretch/>
        </p:blipFill>
        <p:spPr>
          <a:xfrm>
            <a:off x="3726903" y="630936"/>
            <a:ext cx="5089476" cy="395706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3" name="Shape 593"/>
        <p:cNvGrpSpPr/>
        <p:nvPr/>
      </p:nvGrpSpPr>
      <p:grpSpPr>
        <a:xfrm>
          <a:off x="0" y="0"/>
          <a:ext cx="0" cy="0"/>
          <a:chOff x="0" y="0"/>
          <a:chExt cx="0" cy="0"/>
        </a:xfrm>
      </p:grpSpPr>
      <p:sp>
        <p:nvSpPr>
          <p:cNvPr id="594" name="Google Shape;594;p79"/>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5" name="Google Shape;595;p79"/>
          <p:cNvSpPr/>
          <p:nvPr/>
        </p:nvSpPr>
        <p:spPr>
          <a:xfrm>
            <a:off x="-1" y="0"/>
            <a:ext cx="3341755" cy="51435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6" name="Google Shape;596;p79"/>
          <p:cNvSpPr/>
          <p:nvPr/>
        </p:nvSpPr>
        <p:spPr>
          <a:xfrm>
            <a:off x="0" y="0"/>
            <a:ext cx="3334897" cy="51435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7" name="Google Shape;597;p79"/>
          <p:cNvSpPr txBox="1"/>
          <p:nvPr>
            <p:ph type="title"/>
          </p:nvPr>
        </p:nvSpPr>
        <p:spPr>
          <a:xfrm>
            <a:off x="278321" y="870966"/>
            <a:ext cx="2578608" cy="92925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Arial"/>
              <a:buNone/>
            </a:pPr>
            <a:r>
              <a:rPr b="0" lang="en" sz="2100">
                <a:latin typeface="Arial"/>
                <a:ea typeface="Arial"/>
                <a:cs typeface="Arial"/>
                <a:sym typeface="Arial"/>
              </a:rPr>
              <a:t>Biba Model</a:t>
            </a:r>
            <a:endParaRPr/>
          </a:p>
        </p:txBody>
      </p:sp>
      <p:sp>
        <p:nvSpPr>
          <p:cNvPr id="598" name="Google Shape;598;p79"/>
          <p:cNvSpPr/>
          <p:nvPr/>
        </p:nvSpPr>
        <p:spPr>
          <a:xfrm>
            <a:off x="0" y="1069909"/>
            <a:ext cx="96012" cy="49042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599" name="Google Shape;599;p79"/>
          <p:cNvSpPr/>
          <p:nvPr/>
        </p:nvSpPr>
        <p:spPr>
          <a:xfrm>
            <a:off x="296920" y="1832610"/>
            <a:ext cx="2537460" cy="13716"/>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0" name="Google Shape;600;p79"/>
          <p:cNvSpPr txBox="1"/>
          <p:nvPr>
            <p:ph idx="1" type="body"/>
          </p:nvPr>
        </p:nvSpPr>
        <p:spPr>
          <a:xfrm>
            <a:off x="278321" y="2038541"/>
            <a:ext cx="2579180" cy="2405443"/>
          </a:xfrm>
          <a:prstGeom prst="rect">
            <a:avLst/>
          </a:prstGeom>
          <a:noFill/>
          <a:ln>
            <a:noFill/>
          </a:ln>
        </p:spPr>
        <p:txBody>
          <a:bodyPr anchorCtr="0" anchor="t" bIns="34275" lIns="68575" spcFirstLastPara="1" rIns="68575" wrap="square" tIns="34275">
            <a:normAutofit lnSpcReduction="10000"/>
          </a:bodyPr>
          <a:lstStyle/>
          <a:p>
            <a:pPr indent="-177800" lvl="0" marL="177800" rtl="0" algn="l">
              <a:lnSpc>
                <a:spcPct val="90000"/>
              </a:lnSpc>
              <a:spcBef>
                <a:spcPts val="0"/>
              </a:spcBef>
              <a:spcAft>
                <a:spcPts val="0"/>
              </a:spcAft>
              <a:buClr>
                <a:schemeClr val="dk1"/>
              </a:buClr>
              <a:buSzPts val="1200"/>
              <a:buChar char="●"/>
            </a:pPr>
            <a:r>
              <a:rPr b="1" lang="en" sz="1200">
                <a:latin typeface="Arial"/>
                <a:ea typeface="Arial"/>
                <a:cs typeface="Arial"/>
                <a:sym typeface="Arial"/>
              </a:rPr>
              <a:t>SIMPLE INTEGRITY RULE</a:t>
            </a:r>
            <a:r>
              <a:rPr lang="en" sz="1200">
                <a:latin typeface="Arial"/>
                <a:ea typeface="Arial"/>
                <a:cs typeface="Arial"/>
                <a:sym typeface="Arial"/>
              </a:rPr>
              <a:t>: Simple Integrity Rule states that the </a:t>
            </a:r>
            <a:r>
              <a:rPr lang="en" sz="1200" u="sng">
                <a:latin typeface="Arial"/>
                <a:ea typeface="Arial"/>
                <a:cs typeface="Arial"/>
                <a:sym typeface="Arial"/>
              </a:rPr>
              <a:t>User</a:t>
            </a:r>
            <a:r>
              <a:rPr lang="en" sz="1200">
                <a:latin typeface="Arial"/>
                <a:ea typeface="Arial"/>
                <a:cs typeface="Arial"/>
                <a:sym typeface="Arial"/>
              </a:rPr>
              <a:t> can only </a:t>
            </a:r>
            <a:r>
              <a:rPr b="1" lang="en" sz="1200">
                <a:latin typeface="Arial"/>
                <a:ea typeface="Arial"/>
                <a:cs typeface="Arial"/>
                <a:sym typeface="Arial"/>
              </a:rPr>
              <a:t>Read </a:t>
            </a:r>
            <a:r>
              <a:rPr lang="en" sz="1200">
                <a:latin typeface="Arial"/>
                <a:ea typeface="Arial"/>
                <a:cs typeface="Arial"/>
                <a:sym typeface="Arial"/>
              </a:rPr>
              <a:t>the files on the Same Layer of Secrecy and higher but </a:t>
            </a:r>
            <a:r>
              <a:rPr i="1" lang="en" sz="1200">
                <a:latin typeface="Arial"/>
                <a:ea typeface="Arial"/>
                <a:cs typeface="Arial"/>
                <a:sym typeface="Arial"/>
              </a:rPr>
              <a:t>nothing lower</a:t>
            </a:r>
            <a:r>
              <a:rPr lang="en" sz="1200">
                <a:latin typeface="Arial"/>
                <a:ea typeface="Arial"/>
                <a:cs typeface="Arial"/>
                <a:sym typeface="Arial"/>
              </a:rPr>
              <a:t>, which we call </a:t>
            </a:r>
            <a:r>
              <a:rPr b="1" lang="en" sz="1200">
                <a:latin typeface="Arial"/>
                <a:ea typeface="Arial"/>
                <a:cs typeface="Arial"/>
                <a:sym typeface="Arial"/>
              </a:rPr>
              <a:t>NO READ DOWN </a:t>
            </a:r>
            <a:endParaRPr sz="1200">
              <a:latin typeface="Arial"/>
              <a:ea typeface="Arial"/>
              <a:cs typeface="Arial"/>
              <a:sym typeface="Arial"/>
            </a:endParaRPr>
          </a:p>
          <a:p>
            <a:pPr indent="-177800" lvl="0" marL="177800" rtl="0" algn="l">
              <a:lnSpc>
                <a:spcPct val="90000"/>
              </a:lnSpc>
              <a:spcBef>
                <a:spcPts val="1800"/>
              </a:spcBef>
              <a:spcAft>
                <a:spcPts val="0"/>
              </a:spcAft>
              <a:buClr>
                <a:schemeClr val="dk1"/>
              </a:buClr>
              <a:buSzPts val="1200"/>
              <a:buChar char="●"/>
            </a:pPr>
            <a:r>
              <a:rPr b="1" lang="en" sz="1200">
                <a:latin typeface="Arial"/>
                <a:ea typeface="Arial"/>
                <a:cs typeface="Arial"/>
                <a:sym typeface="Arial"/>
              </a:rPr>
              <a:t>STAR INTEGRITY RULE</a:t>
            </a:r>
            <a:r>
              <a:rPr lang="en" sz="1200">
                <a:latin typeface="Arial"/>
                <a:ea typeface="Arial"/>
                <a:cs typeface="Arial"/>
                <a:sym typeface="Arial"/>
              </a:rPr>
              <a:t>: Star Integrity Rule states that the </a:t>
            </a:r>
            <a:r>
              <a:rPr lang="en" sz="1200" u="sng">
                <a:latin typeface="Arial"/>
                <a:ea typeface="Arial"/>
                <a:cs typeface="Arial"/>
                <a:sym typeface="Arial"/>
              </a:rPr>
              <a:t>User</a:t>
            </a:r>
            <a:r>
              <a:rPr lang="en" sz="1200">
                <a:latin typeface="Arial"/>
                <a:ea typeface="Arial"/>
                <a:cs typeface="Arial"/>
                <a:sym typeface="Arial"/>
              </a:rPr>
              <a:t> can only </a:t>
            </a:r>
            <a:r>
              <a:rPr b="1" lang="en" sz="1200">
                <a:latin typeface="Arial"/>
                <a:ea typeface="Arial"/>
                <a:cs typeface="Arial"/>
                <a:sym typeface="Arial"/>
              </a:rPr>
              <a:t>Write </a:t>
            </a:r>
            <a:r>
              <a:rPr lang="en" sz="1200">
                <a:latin typeface="Arial"/>
                <a:ea typeface="Arial"/>
                <a:cs typeface="Arial"/>
                <a:sym typeface="Arial"/>
              </a:rPr>
              <a:t>the files on the Same Layer of Secrecy and lower, but </a:t>
            </a:r>
            <a:r>
              <a:rPr i="1" lang="en" sz="1200">
                <a:latin typeface="Arial"/>
                <a:ea typeface="Arial"/>
                <a:cs typeface="Arial"/>
                <a:sym typeface="Arial"/>
              </a:rPr>
              <a:t>nothing higher</a:t>
            </a:r>
            <a:r>
              <a:rPr lang="en" sz="1200">
                <a:latin typeface="Arial"/>
                <a:ea typeface="Arial"/>
                <a:cs typeface="Arial"/>
                <a:sym typeface="Arial"/>
              </a:rPr>
              <a:t>, which we call </a:t>
            </a:r>
            <a:r>
              <a:rPr b="1" lang="en" sz="1200">
                <a:latin typeface="Arial"/>
                <a:ea typeface="Arial"/>
                <a:cs typeface="Arial"/>
                <a:sym typeface="Arial"/>
              </a:rPr>
              <a:t>NO WRITE-UP </a:t>
            </a:r>
            <a:endParaRPr sz="1200">
              <a:latin typeface="Arial"/>
              <a:ea typeface="Arial"/>
              <a:cs typeface="Arial"/>
              <a:sym typeface="Arial"/>
            </a:endParaRPr>
          </a:p>
          <a:p>
            <a:pPr indent="-101600" lvl="0" marL="177800" rtl="0" algn="l">
              <a:lnSpc>
                <a:spcPct val="90000"/>
              </a:lnSpc>
              <a:spcBef>
                <a:spcPts val="800"/>
              </a:spcBef>
              <a:spcAft>
                <a:spcPts val="1200"/>
              </a:spcAft>
              <a:buClr>
                <a:schemeClr val="dk1"/>
              </a:buClr>
              <a:buSzPts val="1200"/>
              <a:buNone/>
            </a:pPr>
            <a:r>
              <a:t/>
            </a:r>
            <a:endParaRPr sz="1200">
              <a:latin typeface="Arial"/>
              <a:ea typeface="Arial"/>
              <a:cs typeface="Arial"/>
              <a:sym typeface="Arial"/>
            </a:endParaRPr>
          </a:p>
        </p:txBody>
      </p:sp>
      <p:pic>
        <p:nvPicPr>
          <p:cNvPr descr="Diagram&#10;&#10;Description automatically generated" id="601" name="Google Shape;601;p79"/>
          <p:cNvPicPr preferRelativeResize="0"/>
          <p:nvPr/>
        </p:nvPicPr>
        <p:blipFill rotWithShape="1">
          <a:blip r:embed="rId3">
            <a:alphaModFix/>
          </a:blip>
          <a:srcRect b="0" l="0" r="0" t="0"/>
          <a:stretch/>
        </p:blipFill>
        <p:spPr>
          <a:xfrm>
            <a:off x="3790721" y="630936"/>
            <a:ext cx="4961839" cy="395706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5" name="Shape 605"/>
        <p:cNvGrpSpPr/>
        <p:nvPr/>
      </p:nvGrpSpPr>
      <p:grpSpPr>
        <a:xfrm>
          <a:off x="0" y="0"/>
          <a:ext cx="0" cy="0"/>
          <a:chOff x="0" y="0"/>
          <a:chExt cx="0" cy="0"/>
        </a:xfrm>
      </p:grpSpPr>
      <p:sp>
        <p:nvSpPr>
          <p:cNvPr id="606" name="Google Shape;606;p80"/>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7" name="Google Shape;607;p80"/>
          <p:cNvSpPr/>
          <p:nvPr/>
        </p:nvSpPr>
        <p:spPr>
          <a:xfrm>
            <a:off x="-1" y="0"/>
            <a:ext cx="3341755" cy="5143500"/>
          </a:xfrm>
          <a:custGeom>
            <a:rect b="b" l="l" r="r" t="t"/>
            <a:pathLst>
              <a:path extrusionOk="0" h="6858000" w="4455673">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8" name="Google Shape;608;p80"/>
          <p:cNvSpPr/>
          <p:nvPr/>
        </p:nvSpPr>
        <p:spPr>
          <a:xfrm>
            <a:off x="0" y="0"/>
            <a:ext cx="3334897" cy="5143500"/>
          </a:xfrm>
          <a:custGeom>
            <a:rect b="b" l="l" r="r" t="t"/>
            <a:pathLst>
              <a:path extrusionOk="0" h="6858000" w="4446529">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9" name="Google Shape;609;p80"/>
          <p:cNvSpPr txBox="1"/>
          <p:nvPr>
            <p:ph type="title"/>
          </p:nvPr>
        </p:nvSpPr>
        <p:spPr>
          <a:xfrm>
            <a:off x="278321" y="870966"/>
            <a:ext cx="2578608" cy="929259"/>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Font typeface="Arial"/>
              <a:buNone/>
            </a:pPr>
            <a:r>
              <a:rPr b="0" lang="en" sz="2100">
                <a:latin typeface="Arial"/>
                <a:ea typeface="Arial"/>
                <a:cs typeface="Arial"/>
                <a:sym typeface="Arial"/>
              </a:rPr>
              <a:t>Strong Star Confidentiality</a:t>
            </a:r>
            <a:endParaRPr/>
          </a:p>
        </p:txBody>
      </p:sp>
      <p:sp>
        <p:nvSpPr>
          <p:cNvPr id="610" name="Google Shape;610;p80"/>
          <p:cNvSpPr/>
          <p:nvPr/>
        </p:nvSpPr>
        <p:spPr>
          <a:xfrm>
            <a:off x="0" y="1069909"/>
            <a:ext cx="96012" cy="490427"/>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11" name="Google Shape;611;p80"/>
          <p:cNvSpPr/>
          <p:nvPr/>
        </p:nvSpPr>
        <p:spPr>
          <a:xfrm>
            <a:off x="296920" y="1832610"/>
            <a:ext cx="2537460" cy="13716"/>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2" name="Google Shape;612;p80"/>
          <p:cNvSpPr txBox="1"/>
          <p:nvPr>
            <p:ph idx="1" type="body"/>
          </p:nvPr>
        </p:nvSpPr>
        <p:spPr>
          <a:xfrm>
            <a:off x="278321" y="2038541"/>
            <a:ext cx="2579180" cy="2405443"/>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200"/>
              <a:buChar char="●"/>
            </a:pPr>
            <a:r>
              <a:rPr lang="en" sz="1200">
                <a:latin typeface="Arial"/>
                <a:ea typeface="Arial"/>
                <a:cs typeface="Arial"/>
                <a:sym typeface="Arial"/>
              </a:rPr>
              <a:t>A</a:t>
            </a:r>
            <a:r>
              <a:rPr b="1" lang="en" sz="1200">
                <a:latin typeface="Arial"/>
                <a:ea typeface="Arial"/>
                <a:cs typeface="Arial"/>
                <a:sym typeface="Arial"/>
              </a:rPr>
              <a:t> </a:t>
            </a:r>
            <a:r>
              <a:rPr lang="en" sz="1200" u="sng">
                <a:latin typeface="Arial"/>
                <a:ea typeface="Arial"/>
                <a:cs typeface="Arial"/>
                <a:sym typeface="Arial"/>
              </a:rPr>
              <a:t>User</a:t>
            </a:r>
            <a:r>
              <a:rPr lang="en" sz="1200">
                <a:latin typeface="Arial"/>
                <a:ea typeface="Arial"/>
                <a:cs typeface="Arial"/>
                <a:sym typeface="Arial"/>
              </a:rPr>
              <a:t> can only </a:t>
            </a:r>
            <a:r>
              <a:rPr b="1" lang="en" sz="1200">
                <a:latin typeface="Arial"/>
                <a:ea typeface="Arial"/>
                <a:cs typeface="Arial"/>
                <a:sym typeface="Arial"/>
              </a:rPr>
              <a:t>Read and Write </a:t>
            </a:r>
            <a:r>
              <a:rPr lang="en" sz="1200">
                <a:latin typeface="Arial"/>
                <a:ea typeface="Arial"/>
                <a:cs typeface="Arial"/>
                <a:sym typeface="Arial"/>
              </a:rPr>
              <a:t>to the files on the Same Layer of Secrecy, but </a:t>
            </a:r>
            <a:r>
              <a:rPr i="1" lang="en" sz="1200">
                <a:latin typeface="Arial"/>
                <a:ea typeface="Arial"/>
                <a:cs typeface="Arial"/>
                <a:sym typeface="Arial"/>
              </a:rPr>
              <a:t>nothing higher or lower</a:t>
            </a:r>
            <a:endParaRPr b="1" sz="1200">
              <a:latin typeface="Arial"/>
              <a:ea typeface="Arial"/>
              <a:cs typeface="Arial"/>
              <a:sym typeface="Arial"/>
            </a:endParaRPr>
          </a:p>
          <a:p>
            <a:pPr indent="-177800" lvl="0" marL="177800" rtl="0" algn="l">
              <a:lnSpc>
                <a:spcPct val="90000"/>
              </a:lnSpc>
              <a:spcBef>
                <a:spcPts val="800"/>
              </a:spcBef>
              <a:spcAft>
                <a:spcPts val="0"/>
              </a:spcAft>
              <a:buClr>
                <a:schemeClr val="dk1"/>
              </a:buClr>
              <a:buSzPts val="1200"/>
              <a:buChar char="●"/>
            </a:pPr>
            <a:r>
              <a:rPr lang="en" sz="1200">
                <a:latin typeface="Arial"/>
                <a:ea typeface="Arial"/>
                <a:cs typeface="Arial"/>
                <a:sym typeface="Arial"/>
              </a:rPr>
              <a:t>Prevents data sharing between different ranks in any direction</a:t>
            </a:r>
            <a:endParaRPr/>
          </a:p>
          <a:p>
            <a:pPr indent="-177800" lvl="0" marL="177800" rtl="0" algn="l">
              <a:lnSpc>
                <a:spcPct val="90000"/>
              </a:lnSpc>
              <a:spcBef>
                <a:spcPts val="800"/>
              </a:spcBef>
              <a:spcAft>
                <a:spcPts val="1200"/>
              </a:spcAft>
              <a:buClr>
                <a:schemeClr val="dk1"/>
              </a:buClr>
              <a:buSzPts val="1200"/>
              <a:buChar char="●"/>
            </a:pPr>
            <a:r>
              <a:rPr lang="en" sz="1200">
                <a:latin typeface="Arial"/>
                <a:ea typeface="Arial"/>
                <a:cs typeface="Arial"/>
                <a:sym typeface="Arial"/>
              </a:rPr>
              <a:t>Ensures security at the cost of effective loss of information for parties (not as practical in most cases)</a:t>
            </a:r>
            <a:endParaRPr sz="1200">
              <a:latin typeface="Arial"/>
              <a:ea typeface="Arial"/>
              <a:cs typeface="Arial"/>
              <a:sym typeface="Arial"/>
            </a:endParaRPr>
          </a:p>
        </p:txBody>
      </p:sp>
      <p:pic>
        <p:nvPicPr>
          <p:cNvPr descr="Access Control rule known as Strong Star Confidentiality, showcased with a user being able to only read and write files with their permission level, not higher or lower" id="613" name="Google Shape;613;p80"/>
          <p:cNvPicPr preferRelativeResize="0"/>
          <p:nvPr/>
        </p:nvPicPr>
        <p:blipFill rotWithShape="1">
          <a:blip r:embed="rId3">
            <a:alphaModFix/>
          </a:blip>
          <a:srcRect b="0" l="0" r="2066" t="10243"/>
          <a:stretch/>
        </p:blipFill>
        <p:spPr>
          <a:xfrm>
            <a:off x="4945735" y="603074"/>
            <a:ext cx="2596448" cy="393735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7" name="Shape 617"/>
        <p:cNvGrpSpPr/>
        <p:nvPr/>
      </p:nvGrpSpPr>
      <p:grpSpPr>
        <a:xfrm>
          <a:off x="0" y="0"/>
          <a:ext cx="0" cy="0"/>
          <a:chOff x="0" y="0"/>
          <a:chExt cx="0" cy="0"/>
        </a:xfrm>
      </p:grpSpPr>
      <p:sp>
        <p:nvSpPr>
          <p:cNvPr id="618" name="Google Shape;618;p81"/>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9" name="Google Shape;619;p81"/>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0" name="Google Shape;620;p81"/>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1" name="Google Shape;621;p81"/>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What do the Models Mean?</a:t>
            </a:r>
            <a:endParaRPr sz="3000">
              <a:latin typeface="Arial"/>
              <a:ea typeface="Arial"/>
              <a:cs typeface="Arial"/>
              <a:sym typeface="Arial"/>
            </a:endParaRPr>
          </a:p>
        </p:txBody>
      </p:sp>
      <p:sp>
        <p:nvSpPr>
          <p:cNvPr id="622" name="Google Shape;622;p81"/>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23" name="Google Shape;623;p81"/>
          <p:cNvSpPr txBox="1"/>
          <p:nvPr>
            <p:ph idx="1" type="body"/>
          </p:nvPr>
        </p:nvSpPr>
        <p:spPr>
          <a:xfrm>
            <a:off x="628650" y="1620100"/>
            <a:ext cx="3052800" cy="3444300"/>
          </a:xfrm>
          <a:prstGeom prst="rect">
            <a:avLst/>
          </a:prstGeom>
          <a:noFill/>
          <a:ln>
            <a:noFill/>
          </a:ln>
        </p:spPr>
        <p:txBody>
          <a:bodyPr anchorCtr="0" anchor="t" bIns="34275" lIns="68575" spcFirstLastPara="1" rIns="68575" wrap="square" tIns="34275">
            <a:normAutofit fontScale="70000" lnSpcReduction="10000"/>
          </a:bodyPr>
          <a:lstStyle/>
          <a:p>
            <a:pPr indent="-143510" lvl="0" marL="177800" rtl="0" algn="l">
              <a:lnSpc>
                <a:spcPct val="100000"/>
              </a:lnSpc>
              <a:spcBef>
                <a:spcPts val="0"/>
              </a:spcBef>
              <a:spcAft>
                <a:spcPts val="0"/>
              </a:spcAft>
              <a:buClr>
                <a:schemeClr val="dk1"/>
              </a:buClr>
              <a:buSzPct val="100000"/>
              <a:buChar char="●"/>
            </a:pPr>
            <a:r>
              <a:rPr lang="en" sz="1800">
                <a:latin typeface="Arial"/>
                <a:ea typeface="Arial"/>
                <a:cs typeface="Arial"/>
                <a:sym typeface="Arial"/>
              </a:rPr>
              <a:t>Consider access control in the scope of elevated privileges</a:t>
            </a:r>
            <a:endParaRPr/>
          </a:p>
          <a:p>
            <a:pPr indent="-143510" lvl="0" marL="177800" rtl="0" algn="l">
              <a:lnSpc>
                <a:spcPct val="100000"/>
              </a:lnSpc>
              <a:spcBef>
                <a:spcPts val="1800"/>
              </a:spcBef>
              <a:spcAft>
                <a:spcPts val="0"/>
              </a:spcAft>
              <a:buClr>
                <a:schemeClr val="dk1"/>
              </a:buClr>
              <a:buSzPct val="100000"/>
              <a:buChar char="●"/>
            </a:pPr>
            <a:r>
              <a:rPr lang="en" sz="1800">
                <a:latin typeface="Arial"/>
                <a:ea typeface="Arial"/>
                <a:cs typeface="Arial"/>
                <a:sym typeface="Arial"/>
              </a:rPr>
              <a:t>Bell-LaPadula model (data confidential from lower-ranks)</a:t>
            </a:r>
            <a:endParaRPr/>
          </a:p>
          <a:p>
            <a:pPr indent="-154940" lvl="1" marL="520700" rtl="0" algn="l">
              <a:lnSpc>
                <a:spcPct val="100000"/>
              </a:lnSpc>
              <a:spcBef>
                <a:spcPts val="500"/>
              </a:spcBef>
              <a:spcAft>
                <a:spcPts val="0"/>
              </a:spcAft>
              <a:buClr>
                <a:schemeClr val="dk1"/>
              </a:buClr>
              <a:buSzPct val="80000"/>
              <a:buChar char="o"/>
            </a:pPr>
            <a:r>
              <a:rPr lang="en" sz="1500">
                <a:latin typeface="Arial"/>
                <a:ea typeface="Arial"/>
                <a:cs typeface="Arial"/>
                <a:sym typeface="Arial"/>
              </a:rPr>
              <a:t>Users with elevated privileges cannot write to lower-level files, only read them</a:t>
            </a:r>
            <a:endParaRPr sz="1800">
              <a:latin typeface="Arial"/>
              <a:ea typeface="Arial"/>
              <a:cs typeface="Arial"/>
              <a:sym typeface="Arial"/>
            </a:endParaRPr>
          </a:p>
          <a:p>
            <a:pPr indent="-143510" lvl="0" marL="177800" rtl="0" algn="l">
              <a:lnSpc>
                <a:spcPct val="100000"/>
              </a:lnSpc>
              <a:spcBef>
                <a:spcPts val="1800"/>
              </a:spcBef>
              <a:spcAft>
                <a:spcPts val="0"/>
              </a:spcAft>
              <a:buClr>
                <a:schemeClr val="dk1"/>
              </a:buClr>
              <a:buSzPct val="100000"/>
              <a:buChar char="●"/>
            </a:pPr>
            <a:r>
              <a:rPr lang="en" sz="1800">
                <a:latin typeface="Arial"/>
                <a:ea typeface="Arial"/>
                <a:cs typeface="Arial"/>
                <a:sym typeface="Arial"/>
              </a:rPr>
              <a:t>The Biba model (data integrity is secure from lower ranks)</a:t>
            </a:r>
            <a:endParaRPr/>
          </a:p>
          <a:p>
            <a:pPr indent="-154940" lvl="1" marL="520700" rtl="0" algn="l">
              <a:lnSpc>
                <a:spcPct val="100000"/>
              </a:lnSpc>
              <a:spcBef>
                <a:spcPts val="500"/>
              </a:spcBef>
              <a:spcAft>
                <a:spcPts val="0"/>
              </a:spcAft>
              <a:buClr>
                <a:schemeClr val="dk1"/>
              </a:buClr>
              <a:buSzPct val="80000"/>
              <a:buChar char="o"/>
            </a:pPr>
            <a:r>
              <a:rPr lang="en" sz="1500">
                <a:latin typeface="Arial"/>
                <a:ea typeface="Arial"/>
                <a:cs typeface="Arial"/>
                <a:sym typeface="Arial"/>
              </a:rPr>
              <a:t>Users with elevated privileges cannot read from lower-level files, only write to them</a:t>
            </a:r>
            <a:endParaRPr/>
          </a:p>
          <a:p>
            <a:pPr indent="-143510" lvl="0" marL="177800" rtl="0" algn="l">
              <a:lnSpc>
                <a:spcPct val="100000"/>
              </a:lnSpc>
              <a:spcBef>
                <a:spcPts val="1800"/>
              </a:spcBef>
              <a:spcAft>
                <a:spcPts val="0"/>
              </a:spcAft>
              <a:buClr>
                <a:schemeClr val="dk1"/>
              </a:buClr>
              <a:buSzPct val="100000"/>
              <a:buChar char="●"/>
            </a:pPr>
            <a:r>
              <a:rPr lang="en" sz="1800">
                <a:latin typeface="Arial"/>
                <a:ea typeface="Arial"/>
                <a:cs typeface="Arial"/>
                <a:sym typeface="Arial"/>
              </a:rPr>
              <a:t>In the event of elevated privileges being abused, helps restrict what these privileges are able to achieve as a form of damage control</a:t>
            </a:r>
            <a:endParaRPr/>
          </a:p>
        </p:txBody>
      </p:sp>
      <p:pic>
        <p:nvPicPr>
          <p:cNvPr id="624" name="Google Shape;624;p81"/>
          <p:cNvPicPr preferRelativeResize="0"/>
          <p:nvPr/>
        </p:nvPicPr>
        <p:blipFill>
          <a:blip r:embed="rId3">
            <a:alphaModFix/>
          </a:blip>
          <a:stretch>
            <a:fillRect/>
          </a:stretch>
        </p:blipFill>
        <p:spPr>
          <a:xfrm>
            <a:off x="4073474" y="2021846"/>
            <a:ext cx="4737925" cy="2535525"/>
          </a:xfrm>
          <a:prstGeom prst="rect">
            <a:avLst/>
          </a:prstGeom>
          <a:solidFill>
            <a:schemeClr val="lt1"/>
          </a:solid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8" name="Shape 628"/>
        <p:cNvGrpSpPr/>
        <p:nvPr/>
      </p:nvGrpSpPr>
      <p:grpSpPr>
        <a:xfrm>
          <a:off x="0" y="0"/>
          <a:ext cx="0" cy="0"/>
          <a:chOff x="0" y="0"/>
          <a:chExt cx="0" cy="0"/>
        </a:xfrm>
      </p:grpSpPr>
      <p:sp>
        <p:nvSpPr>
          <p:cNvPr id="629" name="Google Shape;629;p82"/>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0" name="Google Shape;630;p82"/>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1" name="Google Shape;631;p82"/>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2" name="Google Shape;632;p82"/>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C Example</a:t>
            </a:r>
            <a:endParaRPr/>
          </a:p>
        </p:txBody>
      </p:sp>
      <p:sp>
        <p:nvSpPr>
          <p:cNvPr id="633" name="Google Shape;633;p82"/>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34" name="Google Shape;634;p82"/>
          <p:cNvSpPr txBox="1"/>
          <p:nvPr>
            <p:ph idx="1" type="body"/>
          </p:nvPr>
        </p:nvSpPr>
        <p:spPr>
          <a:xfrm>
            <a:off x="628650" y="1858518"/>
            <a:ext cx="4838875"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Chroot() was used to restrict to a subset of the filesystem below APP_HOME to prevent attackers from using the program to gain unauthorized access to other files. This a great start to executing code with least privilege.</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What is wrong: there is no call to setuid() with a non-zero value so it will continue to operate with root permissions.</a:t>
            </a:r>
            <a:endParaRPr/>
          </a:p>
        </p:txBody>
      </p:sp>
      <p:pic>
        <p:nvPicPr>
          <p:cNvPr descr="Text&#10;&#10;Description automatically generated" id="635" name="Google Shape;635;p82"/>
          <p:cNvPicPr preferRelativeResize="0"/>
          <p:nvPr/>
        </p:nvPicPr>
        <p:blipFill rotWithShape="1">
          <a:blip r:embed="rId3">
            <a:alphaModFix/>
          </a:blip>
          <a:srcRect b="17583" l="0" r="0" t="0"/>
          <a:stretch/>
        </p:blipFill>
        <p:spPr>
          <a:xfrm>
            <a:off x="5467525" y="1858518"/>
            <a:ext cx="3413665" cy="1431302"/>
          </a:xfrm>
          <a:prstGeom prst="roundRect">
            <a:avLst>
              <a:gd fmla="val 3876" name="adj"/>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Historical Context of Privilege Management</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127000" lvl="0" marL="127000" rtl="0" algn="l">
              <a:spcBef>
                <a:spcPts val="0"/>
              </a:spcBef>
              <a:spcAft>
                <a:spcPts val="0"/>
              </a:spcAft>
              <a:buNone/>
            </a:pPr>
            <a:r>
              <a:rPr lang="en" sz="1950">
                <a:solidFill>
                  <a:srgbClr val="F3F3F3"/>
                </a:solidFill>
              </a:rPr>
              <a:t>	•	In 1975, Saltzer and Schroeder introduced the Least Privilege concept in </a:t>
            </a:r>
            <a:r>
              <a:rPr i="1" lang="en" sz="1950">
                <a:solidFill>
                  <a:srgbClr val="F3F3F3"/>
                </a:solidFill>
              </a:rPr>
              <a:t>“The Protection of Information in Computer Systems.”</a:t>
            </a:r>
            <a:endParaRPr i="1" sz="1950">
              <a:solidFill>
                <a:srgbClr val="F3F3F3"/>
              </a:solidFill>
            </a:endParaRPr>
          </a:p>
          <a:p>
            <a:pPr indent="-127000" lvl="0" marL="127000" rtl="0" algn="l">
              <a:spcBef>
                <a:spcPts val="0"/>
              </a:spcBef>
              <a:spcAft>
                <a:spcPts val="0"/>
              </a:spcAft>
              <a:buNone/>
            </a:pPr>
            <a:r>
              <a:rPr lang="en" sz="1950">
                <a:solidFill>
                  <a:srgbClr val="F3F3F3"/>
                </a:solidFill>
              </a:rPr>
              <a:t>	•	Early systems, like Unix, were designed with simple privilege models based on root and user roles.</a:t>
            </a:r>
            <a:endParaRPr sz="1950">
              <a:solidFill>
                <a:srgbClr val="F3F3F3"/>
              </a:solidFill>
            </a:endParaRPr>
          </a:p>
          <a:p>
            <a:pPr indent="-127000" lvl="0" marL="127000" rtl="0" algn="l">
              <a:spcBef>
                <a:spcPts val="0"/>
              </a:spcBef>
              <a:spcAft>
                <a:spcPts val="0"/>
              </a:spcAft>
              <a:buNone/>
            </a:pPr>
            <a:r>
              <a:rPr lang="en" sz="1950">
                <a:solidFill>
                  <a:srgbClr val="F3F3F3"/>
                </a:solidFill>
              </a:rPr>
              <a:t>	•	The evolution of modern operating systems (e.g., Windows Vista) incorporated more sophisticated privilege management, such as User Access Control (UAC).</a:t>
            </a:r>
            <a:endParaRPr sz="1950">
              <a:solidFill>
                <a:srgbClr val="F3F3F3"/>
              </a:solidFill>
            </a:endParaRPr>
          </a:p>
          <a:p>
            <a:pPr indent="-127000" lvl="0" marL="127000" rtl="0" algn="l">
              <a:spcBef>
                <a:spcPts val="0"/>
              </a:spcBef>
              <a:spcAft>
                <a:spcPts val="0"/>
              </a:spcAft>
              <a:buNone/>
            </a:pPr>
            <a:r>
              <a:rPr lang="en" sz="1950">
                <a:solidFill>
                  <a:srgbClr val="F3F3F3"/>
                </a:solidFill>
              </a:rPr>
              <a:t>	•	Today, least privilege principles are fundamental in mitigating vulnerabilities across diverse platforms.</a:t>
            </a:r>
            <a:endParaRPr sz="2700">
              <a:solidFill>
                <a:srgbClr val="F3F3F3"/>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9" name="Shape 639"/>
        <p:cNvGrpSpPr/>
        <p:nvPr/>
      </p:nvGrpSpPr>
      <p:grpSpPr>
        <a:xfrm>
          <a:off x="0" y="0"/>
          <a:ext cx="0" cy="0"/>
          <a:chOff x="0" y="0"/>
          <a:chExt cx="0" cy="0"/>
        </a:xfrm>
      </p:grpSpPr>
      <p:sp>
        <p:nvSpPr>
          <p:cNvPr id="640" name="Google Shape;640;p83"/>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1" name="Google Shape;641;p83"/>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2" name="Google Shape;642;p83"/>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43" name="Google Shape;643;p83"/>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Docker</a:t>
            </a:r>
            <a:endParaRPr b="0" sz="3000">
              <a:latin typeface="Arial"/>
              <a:ea typeface="Arial"/>
              <a:cs typeface="Arial"/>
              <a:sym typeface="Arial"/>
            </a:endParaRPr>
          </a:p>
        </p:txBody>
      </p:sp>
      <p:sp>
        <p:nvSpPr>
          <p:cNvPr id="644" name="Google Shape;644;p83"/>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45" name="Google Shape;645;p83"/>
          <p:cNvSpPr txBox="1"/>
          <p:nvPr>
            <p:ph idx="1" type="body"/>
          </p:nvPr>
        </p:nvSpPr>
        <p:spPr>
          <a:xfrm>
            <a:off x="628650" y="1633275"/>
            <a:ext cx="2907900" cy="3372000"/>
          </a:xfrm>
          <a:prstGeom prst="rect">
            <a:avLst/>
          </a:prstGeom>
          <a:noFill/>
          <a:ln>
            <a:noFill/>
          </a:ln>
        </p:spPr>
        <p:txBody>
          <a:bodyPr anchorCtr="0" anchor="t" bIns="34275" lIns="68575" spcFirstLastPara="1" rIns="68575" wrap="square" tIns="34275">
            <a:normAutofit fontScale="85000" lnSpcReduction="10000"/>
          </a:bodyPr>
          <a:lstStyle/>
          <a:p>
            <a:pPr indent="-160655" lvl="0" marL="177800" rtl="0" algn="l">
              <a:lnSpc>
                <a:spcPct val="100000"/>
              </a:lnSpc>
              <a:spcBef>
                <a:spcPts val="0"/>
              </a:spcBef>
              <a:spcAft>
                <a:spcPts val="0"/>
              </a:spcAft>
              <a:buClr>
                <a:schemeClr val="dk1"/>
              </a:buClr>
              <a:buSzPct val="100000"/>
              <a:buChar char="●"/>
            </a:pPr>
            <a:r>
              <a:rPr lang="en" sz="1800">
                <a:latin typeface="Arial"/>
                <a:ea typeface="Arial"/>
                <a:cs typeface="Arial"/>
                <a:sym typeface="Arial"/>
              </a:rPr>
              <a:t>Similar to Virtual Machines (VMs) as a way to contain and organize software from the host OS, though more lightweight</a:t>
            </a:r>
            <a:endParaRPr/>
          </a:p>
          <a:p>
            <a:pPr indent="-160655" lvl="0" marL="177800" rtl="0" algn="l">
              <a:lnSpc>
                <a:spcPct val="100000"/>
              </a:lnSpc>
              <a:spcBef>
                <a:spcPts val="1800"/>
              </a:spcBef>
              <a:spcAft>
                <a:spcPts val="0"/>
              </a:spcAft>
              <a:buClr>
                <a:schemeClr val="dk1"/>
              </a:buClr>
              <a:buSzPct val="100000"/>
              <a:buChar char="●"/>
            </a:pPr>
            <a:r>
              <a:rPr lang="en" sz="1800">
                <a:latin typeface="Arial"/>
                <a:ea typeface="Arial"/>
                <a:cs typeface="Arial"/>
                <a:sym typeface="Arial"/>
              </a:rPr>
              <a:t>Runs using and virtualizes at a software-level</a:t>
            </a:r>
            <a:endParaRPr/>
          </a:p>
          <a:p>
            <a:pPr indent="-160655" lvl="0" marL="177800" rtl="0" algn="l">
              <a:lnSpc>
                <a:spcPct val="100000"/>
              </a:lnSpc>
              <a:spcBef>
                <a:spcPts val="1800"/>
              </a:spcBef>
              <a:spcAft>
                <a:spcPts val="0"/>
              </a:spcAft>
              <a:buClr>
                <a:schemeClr val="dk1"/>
              </a:buClr>
              <a:buSzPct val="100000"/>
              <a:buChar char="●"/>
            </a:pPr>
            <a:r>
              <a:rPr lang="en" sz="1800">
                <a:latin typeface="Arial"/>
                <a:ea typeface="Arial"/>
                <a:cs typeface="Arial"/>
                <a:sym typeface="Arial"/>
              </a:rPr>
              <a:t>Serves as a bridge between production and development servers for programming</a:t>
            </a:r>
            <a:endParaRPr/>
          </a:p>
          <a:p>
            <a:pPr indent="-160655" lvl="0" marL="177800" rtl="0" algn="l">
              <a:lnSpc>
                <a:spcPct val="100000"/>
              </a:lnSpc>
              <a:spcBef>
                <a:spcPts val="1800"/>
              </a:spcBef>
              <a:spcAft>
                <a:spcPts val="1200"/>
              </a:spcAft>
              <a:buClr>
                <a:schemeClr val="dk1"/>
              </a:buClr>
              <a:buSzPct val="100000"/>
              <a:buChar char="●"/>
            </a:pPr>
            <a:r>
              <a:rPr lang="en" sz="1800">
                <a:latin typeface="Arial"/>
                <a:ea typeface="Arial"/>
                <a:cs typeface="Arial"/>
                <a:sym typeface="Arial"/>
              </a:rPr>
              <a:t>Vulnerable to privilege escalation</a:t>
            </a:r>
            <a:endParaRPr/>
          </a:p>
        </p:txBody>
      </p:sp>
      <p:pic>
        <p:nvPicPr>
          <p:cNvPr id="646" name="Google Shape;646;p83"/>
          <p:cNvPicPr preferRelativeResize="0"/>
          <p:nvPr/>
        </p:nvPicPr>
        <p:blipFill>
          <a:blip r:embed="rId3">
            <a:alphaModFix/>
          </a:blip>
          <a:stretch>
            <a:fillRect/>
          </a:stretch>
        </p:blipFill>
        <p:spPr>
          <a:xfrm>
            <a:off x="3536550" y="2227900"/>
            <a:ext cx="5469624" cy="198700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0" name="Shape 650"/>
        <p:cNvGrpSpPr/>
        <p:nvPr/>
      </p:nvGrpSpPr>
      <p:grpSpPr>
        <a:xfrm>
          <a:off x="0" y="0"/>
          <a:ext cx="0" cy="0"/>
          <a:chOff x="0" y="0"/>
          <a:chExt cx="0" cy="0"/>
        </a:xfrm>
      </p:grpSpPr>
      <p:sp>
        <p:nvSpPr>
          <p:cNvPr id="651" name="Google Shape;651;p84"/>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2" name="Google Shape;652;p84"/>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3" name="Google Shape;653;p84"/>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4" name="Google Shape;654;p84"/>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sz="3000">
                <a:latin typeface="Arial"/>
                <a:ea typeface="Arial"/>
                <a:cs typeface="Arial"/>
                <a:sym typeface="Arial"/>
              </a:rPr>
              <a:t>Docker Privilege Escalation</a:t>
            </a:r>
            <a:endParaRPr b="0" sz="3000">
              <a:latin typeface="Arial"/>
              <a:ea typeface="Arial"/>
              <a:cs typeface="Arial"/>
              <a:sym typeface="Arial"/>
            </a:endParaRPr>
          </a:p>
        </p:txBody>
      </p:sp>
      <p:sp>
        <p:nvSpPr>
          <p:cNvPr id="655" name="Google Shape;655;p84"/>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56" name="Google Shape;656;p84"/>
          <p:cNvSpPr txBox="1"/>
          <p:nvPr>
            <p:ph idx="1" type="body"/>
          </p:nvPr>
        </p:nvSpPr>
        <p:spPr>
          <a:xfrm>
            <a:off x="628650" y="1858518"/>
            <a:ext cx="6487312"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By default, each container is run as root</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Members of ‘docker’ group can concatenate a root user made in the container to /etc/passwd</a:t>
            </a:r>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Mitigated primarily by applying </a:t>
            </a:r>
            <a:r>
              <a:rPr b="1" lang="en" sz="1800">
                <a:latin typeface="Arial"/>
                <a:ea typeface="Arial"/>
                <a:cs typeface="Arial"/>
                <a:sym typeface="Arial"/>
              </a:rPr>
              <a:t>Principle of Least Privilege </a:t>
            </a:r>
            <a:r>
              <a:rPr lang="en" sz="1800">
                <a:latin typeface="Arial"/>
                <a:ea typeface="Arial"/>
                <a:cs typeface="Arial"/>
                <a:sym typeface="Arial"/>
              </a:rPr>
              <a:t>and have Docker not launch using a root account</a:t>
            </a:r>
            <a:endParaRPr b="1" sz="1800">
              <a:latin typeface="Arial"/>
              <a:ea typeface="Arial"/>
              <a:cs typeface="Arial"/>
              <a:sym typeface="Arial"/>
            </a:endParaRPr>
          </a:p>
          <a:p>
            <a:pPr indent="-177800" lvl="0" marL="177800" rtl="0" algn="l">
              <a:lnSpc>
                <a:spcPct val="90000"/>
              </a:lnSpc>
              <a:spcBef>
                <a:spcPts val="1800"/>
              </a:spcBef>
              <a:spcAft>
                <a:spcPts val="1200"/>
              </a:spcAft>
              <a:buClr>
                <a:schemeClr val="dk1"/>
              </a:buClr>
              <a:buSzPts val="1800"/>
              <a:buChar char="●"/>
            </a:pPr>
            <a:r>
              <a:rPr lang="en" sz="1800">
                <a:latin typeface="Arial"/>
                <a:ea typeface="Arial"/>
                <a:cs typeface="Arial"/>
                <a:sym typeface="Arial"/>
              </a:rPr>
              <a:t>See attached PDF presentation for further reading as well as </a:t>
            </a:r>
            <a:r>
              <a:rPr lang="en" sz="1800" u="sng">
                <a:solidFill>
                  <a:schemeClr val="hlink"/>
                </a:solidFill>
                <a:latin typeface="Arial"/>
                <a:ea typeface="Arial"/>
                <a:cs typeface="Arial"/>
                <a:sym typeface="Arial"/>
                <a:hlinkClick r:id="rId3"/>
              </a:rPr>
              <a:t>https://flast101.github.io/docker-privesc/</a:t>
            </a:r>
            <a:endParaRPr sz="1800">
              <a:latin typeface="Arial"/>
              <a:ea typeface="Arial"/>
              <a:cs typeface="Arial"/>
              <a:sym typeface="Arial"/>
            </a:endParaRPr>
          </a:p>
        </p:txBody>
      </p:sp>
      <p:pic>
        <p:nvPicPr>
          <p:cNvPr descr="Docker Privilege Escalation writeup PDF" id="657" name="Google Shape;657;p84"/>
          <p:cNvPicPr preferRelativeResize="0"/>
          <p:nvPr/>
        </p:nvPicPr>
        <p:blipFill rotWithShape="1">
          <a:blip r:embed="rId4">
            <a:alphaModFix/>
          </a:blip>
          <a:srcRect b="0" l="0" r="0" t="0"/>
          <a:stretch/>
        </p:blipFill>
        <p:spPr>
          <a:xfrm>
            <a:off x="7346879" y="3830857"/>
            <a:ext cx="1330483" cy="11225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1" name="Shape 661"/>
        <p:cNvGrpSpPr/>
        <p:nvPr/>
      </p:nvGrpSpPr>
      <p:grpSpPr>
        <a:xfrm>
          <a:off x="0" y="0"/>
          <a:ext cx="0" cy="0"/>
          <a:chOff x="0" y="0"/>
          <a:chExt cx="0" cy="0"/>
        </a:xfrm>
      </p:grpSpPr>
      <p:sp>
        <p:nvSpPr>
          <p:cNvPr id="662" name="Google Shape;662;p85"/>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3" name="Google Shape;663;p85"/>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4" name="Google Shape;664;p85"/>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5" name="Google Shape;665;p85"/>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Real-Life Examples</a:t>
            </a:r>
            <a:endParaRPr sz="3000">
              <a:latin typeface="Arial"/>
              <a:ea typeface="Arial"/>
              <a:cs typeface="Arial"/>
              <a:sym typeface="Arial"/>
            </a:endParaRPr>
          </a:p>
        </p:txBody>
      </p:sp>
      <p:sp>
        <p:nvSpPr>
          <p:cNvPr id="666" name="Google Shape;666;p85"/>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67" name="Google Shape;667;p85"/>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a:bodyPr>
          <a:lstStyle/>
          <a:p>
            <a:pPr indent="-177800" lvl="0" marL="177800" rtl="0" algn="l">
              <a:lnSpc>
                <a:spcPct val="90000"/>
              </a:lnSpc>
              <a:spcBef>
                <a:spcPts val="0"/>
              </a:spcBef>
              <a:spcAft>
                <a:spcPts val="0"/>
              </a:spcAft>
              <a:buClr>
                <a:schemeClr val="dk1"/>
              </a:buClr>
              <a:buSzPts val="1800"/>
              <a:buChar char="●"/>
            </a:pPr>
            <a:r>
              <a:rPr lang="en" sz="1800">
                <a:latin typeface="Arial"/>
                <a:ea typeface="Arial"/>
                <a:cs typeface="Arial"/>
                <a:sym typeface="Arial"/>
              </a:rPr>
              <a:t>Adobe Acrobat and Reader had a security bypass vulnerability which could lead to privilege escalation due to improper privilege management.</a:t>
            </a:r>
            <a:endParaRPr/>
          </a:p>
          <a:p>
            <a:pPr indent="-177800" lvl="1" marL="520700" rtl="0" algn="l">
              <a:lnSpc>
                <a:spcPct val="90000"/>
              </a:lnSpc>
              <a:spcBef>
                <a:spcPts val="500"/>
              </a:spcBef>
              <a:spcAft>
                <a:spcPts val="0"/>
              </a:spcAft>
              <a:buClr>
                <a:schemeClr val="dk1"/>
              </a:buClr>
              <a:buSzPts val="1200"/>
              <a:buChar char="o"/>
            </a:pPr>
            <a:r>
              <a:rPr lang="en" sz="1500" u="sng">
                <a:solidFill>
                  <a:schemeClr val="hlink"/>
                </a:solidFill>
                <a:latin typeface="Arial"/>
                <a:ea typeface="Arial"/>
                <a:cs typeface="Arial"/>
                <a:sym typeface="Arial"/>
                <a:hlinkClick r:id="rId3"/>
              </a:rPr>
              <a:t>https://nvd.nist.gov/vuln/detail/CVE-2018-19725</a:t>
            </a:r>
            <a:endParaRPr sz="1500">
              <a:latin typeface="Arial"/>
              <a:ea typeface="Arial"/>
              <a:cs typeface="Arial"/>
              <a:sym typeface="Arial"/>
            </a:endParaRPr>
          </a:p>
          <a:p>
            <a:pPr indent="-177800" lvl="0" marL="177800" rtl="0" algn="l">
              <a:lnSpc>
                <a:spcPct val="90000"/>
              </a:lnSpc>
              <a:spcBef>
                <a:spcPts val="1800"/>
              </a:spcBef>
              <a:spcAft>
                <a:spcPts val="0"/>
              </a:spcAft>
              <a:buClr>
                <a:schemeClr val="dk1"/>
              </a:buClr>
              <a:buSzPts val="1800"/>
              <a:buChar char="●"/>
            </a:pPr>
            <a:r>
              <a:rPr lang="en" sz="1800">
                <a:latin typeface="Arial"/>
                <a:ea typeface="Arial"/>
                <a:cs typeface="Arial"/>
                <a:sym typeface="Arial"/>
              </a:rPr>
              <a:t>Windows promptless User Account Control Bypass – not explicitly escalation, but allows the UAC prompt (that confirms you want to run something with elevated privileges) to be bypassed</a:t>
            </a:r>
            <a:endParaRPr/>
          </a:p>
          <a:p>
            <a:pPr indent="-177800" lvl="1" marL="520700" rtl="0" algn="l">
              <a:lnSpc>
                <a:spcPct val="90000"/>
              </a:lnSpc>
              <a:spcBef>
                <a:spcPts val="500"/>
              </a:spcBef>
              <a:spcAft>
                <a:spcPts val="0"/>
              </a:spcAft>
              <a:buClr>
                <a:schemeClr val="dk1"/>
              </a:buClr>
              <a:buSzPts val="1200"/>
              <a:buChar char="o"/>
            </a:pPr>
            <a:r>
              <a:rPr lang="en" sz="1500" u="sng">
                <a:solidFill>
                  <a:schemeClr val="hlink"/>
                </a:solidFill>
                <a:latin typeface="Arial"/>
                <a:ea typeface="Arial"/>
                <a:cs typeface="Arial"/>
                <a:sym typeface="Arial"/>
                <a:hlinkClick r:id="rId4"/>
              </a:rPr>
              <a:t>https://www.youtube.com/watch?v=C9GfMfFjhYI</a:t>
            </a:r>
            <a:endParaRPr sz="1500">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1" name="Shape 671"/>
        <p:cNvGrpSpPr/>
        <p:nvPr/>
      </p:nvGrpSpPr>
      <p:grpSpPr>
        <a:xfrm>
          <a:off x="0" y="0"/>
          <a:ext cx="0" cy="0"/>
          <a:chOff x="0" y="0"/>
          <a:chExt cx="0" cy="0"/>
        </a:xfrm>
      </p:grpSpPr>
      <p:sp>
        <p:nvSpPr>
          <p:cNvPr id="672" name="Google Shape;672;p86"/>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3" name="Google Shape;673;p86"/>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4" name="Google Shape;674;p86"/>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75" name="Google Shape;675;p86"/>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Real-Life Examples (cont.)</a:t>
            </a:r>
            <a:endParaRPr sz="3000">
              <a:latin typeface="Arial"/>
              <a:ea typeface="Arial"/>
              <a:cs typeface="Arial"/>
              <a:sym typeface="Arial"/>
            </a:endParaRPr>
          </a:p>
        </p:txBody>
      </p:sp>
      <p:sp>
        <p:nvSpPr>
          <p:cNvPr id="676" name="Google Shape;676;p86"/>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77" name="Google Shape;677;p86"/>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fontScale="92500" lnSpcReduction="10000"/>
          </a:bodyPr>
          <a:lstStyle/>
          <a:p>
            <a:pPr indent="-169227" lvl="0" marL="177800" rtl="0" algn="l">
              <a:lnSpc>
                <a:spcPct val="90000"/>
              </a:lnSpc>
              <a:spcBef>
                <a:spcPts val="0"/>
              </a:spcBef>
              <a:spcAft>
                <a:spcPts val="0"/>
              </a:spcAft>
              <a:buClr>
                <a:schemeClr val="dk1"/>
              </a:buClr>
              <a:buSzPct val="100000"/>
              <a:buChar char="●"/>
            </a:pPr>
            <a:r>
              <a:rPr lang="en" sz="1800">
                <a:latin typeface="Arial"/>
                <a:ea typeface="Arial"/>
                <a:cs typeface="Arial"/>
                <a:sym typeface="Arial"/>
              </a:rPr>
              <a:t>Older versions of Windows ran the screensaver as SYSTEM – Overwriting the default executable would allow code to be executed with admin privileges </a:t>
            </a:r>
            <a:endParaRPr/>
          </a:p>
          <a:p>
            <a:pPr indent="-172084" lvl="1" marL="520700" rtl="0" algn="l">
              <a:lnSpc>
                <a:spcPct val="90000"/>
              </a:lnSpc>
              <a:spcBef>
                <a:spcPts val="500"/>
              </a:spcBef>
              <a:spcAft>
                <a:spcPts val="0"/>
              </a:spcAft>
              <a:buClr>
                <a:schemeClr val="dk1"/>
              </a:buClr>
              <a:buSzPct val="80000"/>
              <a:buChar char="o"/>
            </a:pPr>
            <a:r>
              <a:rPr lang="en" sz="1500" u="sng">
                <a:solidFill>
                  <a:schemeClr val="hlink"/>
                </a:solidFill>
                <a:latin typeface="Arial"/>
                <a:ea typeface="Arial"/>
                <a:cs typeface="Arial"/>
                <a:sym typeface="Arial"/>
                <a:hlinkClick r:id="rId3"/>
              </a:rPr>
              <a:t>https://blogs.msmvps.com/donna/2004/11/24/microsoft-windows-logon-screensaver-local-privilege-escalation-vulnerability/</a:t>
            </a:r>
            <a:endParaRPr sz="1500">
              <a:latin typeface="Arial"/>
              <a:ea typeface="Arial"/>
              <a:cs typeface="Arial"/>
              <a:sym typeface="Arial"/>
            </a:endParaRPr>
          </a:p>
          <a:p>
            <a:pPr indent="-172084" lvl="1" marL="520700" rtl="0" algn="l">
              <a:lnSpc>
                <a:spcPct val="90000"/>
              </a:lnSpc>
              <a:spcBef>
                <a:spcPts val="500"/>
              </a:spcBef>
              <a:spcAft>
                <a:spcPts val="0"/>
              </a:spcAft>
              <a:buClr>
                <a:schemeClr val="dk1"/>
              </a:buClr>
              <a:buSzPct val="80000"/>
              <a:buChar char="o"/>
            </a:pPr>
            <a:r>
              <a:rPr lang="en" sz="1500" u="sng">
                <a:solidFill>
                  <a:schemeClr val="hlink"/>
                </a:solidFill>
                <a:latin typeface="Arial"/>
                <a:ea typeface="Arial"/>
                <a:cs typeface="Arial"/>
                <a:sym typeface="Arial"/>
                <a:hlinkClick r:id="rId4"/>
              </a:rPr>
              <a:t>https://attack.mitre.org/techniques/T1546/002/</a:t>
            </a:r>
            <a:endParaRPr sz="1500">
              <a:latin typeface="Arial"/>
              <a:ea typeface="Arial"/>
              <a:cs typeface="Arial"/>
              <a:sym typeface="Arial"/>
            </a:endParaRPr>
          </a:p>
          <a:p>
            <a:pPr indent="-169227" lvl="0" marL="177800" rtl="0" algn="l">
              <a:lnSpc>
                <a:spcPct val="90000"/>
              </a:lnSpc>
              <a:spcBef>
                <a:spcPts val="1800"/>
              </a:spcBef>
              <a:spcAft>
                <a:spcPts val="0"/>
              </a:spcAft>
              <a:buClr>
                <a:schemeClr val="dk1"/>
              </a:buClr>
              <a:buSzPct val="100000"/>
              <a:buChar char="●"/>
            </a:pPr>
            <a:r>
              <a:rPr lang="en" sz="1800">
                <a:latin typeface="Arial"/>
                <a:ea typeface="Arial"/>
                <a:cs typeface="Arial"/>
                <a:sym typeface="Arial"/>
              </a:rPr>
              <a:t>Drupal had a vulnerability where users could post approved comments (without their account having the ability to post approved comments) by using a REST API with improper privilege management.</a:t>
            </a:r>
            <a:endParaRPr/>
          </a:p>
          <a:p>
            <a:pPr indent="-172084" lvl="1" marL="520700" rtl="0" algn="l">
              <a:lnSpc>
                <a:spcPct val="90000"/>
              </a:lnSpc>
              <a:spcBef>
                <a:spcPts val="500"/>
              </a:spcBef>
              <a:spcAft>
                <a:spcPts val="0"/>
              </a:spcAft>
              <a:buClr>
                <a:schemeClr val="dk1"/>
              </a:buClr>
              <a:buSzPct val="80000"/>
              <a:buChar char="o"/>
            </a:pPr>
            <a:r>
              <a:rPr lang="en" sz="1500" u="sng">
                <a:solidFill>
                  <a:schemeClr val="hlink"/>
                </a:solidFill>
                <a:latin typeface="Arial"/>
                <a:ea typeface="Arial"/>
                <a:cs typeface="Arial"/>
                <a:sym typeface="Arial"/>
                <a:hlinkClick r:id="rId5"/>
              </a:rPr>
              <a:t>https://nvd.nist.gov/vuln/detail/CVE-2017-6924</a:t>
            </a:r>
            <a:endParaRPr sz="1500">
              <a:latin typeface="Arial"/>
              <a:ea typeface="Arial"/>
              <a:cs typeface="Arial"/>
              <a:sym typeface="Arial"/>
            </a:endParaRPr>
          </a:p>
          <a:p>
            <a:pPr indent="-63500" lvl="0" marL="177800" rtl="0" algn="l">
              <a:lnSpc>
                <a:spcPct val="90000"/>
              </a:lnSpc>
              <a:spcBef>
                <a:spcPts val="500"/>
              </a:spcBef>
              <a:spcAft>
                <a:spcPts val="0"/>
              </a:spcAft>
              <a:buClr>
                <a:schemeClr val="dk1"/>
              </a:buClr>
              <a:buSzPct val="100000"/>
              <a:buNone/>
            </a:pPr>
            <a:r>
              <a:t/>
            </a:r>
            <a:endParaRPr sz="1800">
              <a:latin typeface="Arial"/>
              <a:ea typeface="Arial"/>
              <a:cs typeface="Arial"/>
              <a:sym typeface="Arial"/>
            </a:endParaRPr>
          </a:p>
          <a:p>
            <a:pPr indent="-88900" lvl="0" marL="177800" rtl="0" algn="l">
              <a:lnSpc>
                <a:spcPct val="90000"/>
              </a:lnSpc>
              <a:spcBef>
                <a:spcPts val="800"/>
              </a:spcBef>
              <a:spcAft>
                <a:spcPts val="1200"/>
              </a:spcAft>
              <a:buClr>
                <a:schemeClr val="dk1"/>
              </a:buClr>
              <a:buSzPct val="100000"/>
              <a:buNone/>
            </a:pPr>
            <a:r>
              <a:t/>
            </a:r>
            <a:endParaRPr sz="1400">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1" name="Shape 681"/>
        <p:cNvGrpSpPr/>
        <p:nvPr/>
      </p:nvGrpSpPr>
      <p:grpSpPr>
        <a:xfrm>
          <a:off x="0" y="0"/>
          <a:ext cx="0" cy="0"/>
          <a:chOff x="0" y="0"/>
          <a:chExt cx="0" cy="0"/>
        </a:xfrm>
      </p:grpSpPr>
      <p:sp>
        <p:nvSpPr>
          <p:cNvPr id="682" name="Google Shape;682;p87"/>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3" name="Google Shape;683;p87"/>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4" name="Google Shape;684;p87"/>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5" name="Google Shape;685;p87"/>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Vim SetUID() Example</a:t>
            </a:r>
            <a:endParaRPr sz="3000">
              <a:latin typeface="Arial"/>
              <a:ea typeface="Arial"/>
              <a:cs typeface="Arial"/>
              <a:sym typeface="Arial"/>
            </a:endParaRPr>
          </a:p>
        </p:txBody>
      </p:sp>
      <p:sp>
        <p:nvSpPr>
          <p:cNvPr id="686" name="Google Shape;686;p87"/>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87" name="Google Shape;687;p87"/>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fontScale="92500" lnSpcReduction="20000"/>
          </a:bodyPr>
          <a:lstStyle/>
          <a:p>
            <a:pPr indent="-186848" lvl="0" marL="177800" rtl="0" algn="l">
              <a:lnSpc>
                <a:spcPct val="90000"/>
              </a:lnSpc>
              <a:spcBef>
                <a:spcPts val="0"/>
              </a:spcBef>
              <a:spcAft>
                <a:spcPts val="0"/>
              </a:spcAft>
              <a:buClr>
                <a:schemeClr val="dk1"/>
              </a:buClr>
              <a:buSzPct val="116666"/>
              <a:buChar char="●"/>
            </a:pPr>
            <a:r>
              <a:rPr lang="en">
                <a:latin typeface="Arial"/>
                <a:ea typeface="Arial"/>
                <a:cs typeface="Arial"/>
                <a:sym typeface="Arial"/>
              </a:rPr>
              <a:t>First, search for files with the setuid() bit -- </a:t>
            </a:r>
            <a:r>
              <a:rPr i="1" lang="en">
                <a:latin typeface="Arial"/>
                <a:ea typeface="Arial"/>
                <a:cs typeface="Arial"/>
                <a:sym typeface="Arial"/>
              </a:rPr>
              <a:t> find / -user root –perm -4000 –print 2&gt;/dev/null</a:t>
            </a:r>
            <a:endParaRPr>
              <a:latin typeface="Arial"/>
              <a:ea typeface="Arial"/>
              <a:cs typeface="Arial"/>
              <a:sym typeface="Arial"/>
            </a:endParaRPr>
          </a:p>
          <a:p>
            <a:pPr indent="-186848" lvl="0" marL="177800" rtl="0" algn="l">
              <a:lnSpc>
                <a:spcPct val="90000"/>
              </a:lnSpc>
              <a:spcBef>
                <a:spcPts val="1800"/>
              </a:spcBef>
              <a:spcAft>
                <a:spcPts val="0"/>
              </a:spcAft>
              <a:buClr>
                <a:schemeClr val="dk1"/>
              </a:buClr>
              <a:buSzPct val="116666"/>
              <a:buChar char="●"/>
            </a:pPr>
            <a:r>
              <a:rPr lang="en">
                <a:latin typeface="Arial"/>
                <a:ea typeface="Arial"/>
                <a:cs typeface="Arial"/>
                <a:sym typeface="Arial"/>
              </a:rPr>
              <a:t>If Vim is listed here, it inherits root permissions when run. Open a root bash shell and launch vim. Then set the following within the bash shell:  </a:t>
            </a:r>
            <a:endParaRPr/>
          </a:p>
          <a:p>
            <a:pPr indent="-183832" lvl="1" marL="520700" rtl="0" algn="l">
              <a:lnSpc>
                <a:spcPct val="90000"/>
              </a:lnSpc>
              <a:spcBef>
                <a:spcPts val="500"/>
              </a:spcBef>
              <a:spcAft>
                <a:spcPts val="0"/>
              </a:spcAft>
              <a:buClr>
                <a:schemeClr val="dk1"/>
              </a:buClr>
              <a:buSzPct val="100000"/>
              <a:buChar char="o"/>
            </a:pPr>
            <a:r>
              <a:rPr lang="en">
                <a:latin typeface="Arial"/>
                <a:ea typeface="Arial"/>
                <a:cs typeface="Arial"/>
                <a:sym typeface="Arial"/>
              </a:rPr>
              <a:t>:</a:t>
            </a:r>
            <a:r>
              <a:rPr i="1" lang="en">
                <a:latin typeface="Arial"/>
                <a:ea typeface="Arial"/>
                <a:cs typeface="Arial"/>
                <a:sym typeface="Arial"/>
              </a:rPr>
              <a:t>set shell=/bin/sh</a:t>
            </a:r>
            <a:endParaRPr>
              <a:latin typeface="Arial"/>
              <a:ea typeface="Arial"/>
              <a:cs typeface="Arial"/>
              <a:sym typeface="Arial"/>
            </a:endParaRPr>
          </a:p>
          <a:p>
            <a:pPr indent="-183832" lvl="1" marL="520700" rtl="0" algn="l">
              <a:lnSpc>
                <a:spcPct val="90000"/>
              </a:lnSpc>
              <a:spcBef>
                <a:spcPts val="500"/>
              </a:spcBef>
              <a:spcAft>
                <a:spcPts val="0"/>
              </a:spcAft>
              <a:buClr>
                <a:schemeClr val="dk1"/>
              </a:buClr>
              <a:buSzPct val="100000"/>
              <a:buChar char="o"/>
            </a:pPr>
            <a:r>
              <a:rPr i="1" lang="en">
                <a:latin typeface="Arial"/>
                <a:ea typeface="Arial"/>
                <a:cs typeface="Arial"/>
                <a:sym typeface="Arial"/>
              </a:rPr>
              <a:t>:shell</a:t>
            </a:r>
            <a:endParaRPr>
              <a:latin typeface="Arial"/>
              <a:ea typeface="Arial"/>
              <a:cs typeface="Arial"/>
              <a:sym typeface="Arial"/>
            </a:endParaRPr>
          </a:p>
          <a:p>
            <a:pPr indent="-186848" lvl="0" marL="177800" rtl="0" algn="l">
              <a:lnSpc>
                <a:spcPct val="90000"/>
              </a:lnSpc>
              <a:spcBef>
                <a:spcPts val="1800"/>
              </a:spcBef>
              <a:spcAft>
                <a:spcPts val="0"/>
              </a:spcAft>
              <a:buClr>
                <a:schemeClr val="dk1"/>
              </a:buClr>
              <a:buSzPct val="116666"/>
              <a:buChar char="●"/>
            </a:pPr>
            <a:r>
              <a:rPr lang="en">
                <a:latin typeface="Arial"/>
                <a:ea typeface="Arial"/>
                <a:cs typeface="Arial"/>
                <a:sym typeface="Arial"/>
              </a:rPr>
              <a:t>This will give an interactive shell that can then be upgraded to Bash with: </a:t>
            </a:r>
            <a:r>
              <a:rPr i="1" lang="en">
                <a:latin typeface="Arial"/>
                <a:ea typeface="Arial"/>
                <a:cs typeface="Arial"/>
                <a:sym typeface="Arial"/>
              </a:rPr>
              <a:t>bash –p</a:t>
            </a:r>
            <a:endParaRPr>
              <a:latin typeface="Arial"/>
              <a:ea typeface="Arial"/>
              <a:cs typeface="Arial"/>
              <a:sym typeface="Arial"/>
            </a:endParaRPr>
          </a:p>
          <a:p>
            <a:pPr indent="-186848" lvl="0" marL="177800" rtl="0" algn="l">
              <a:lnSpc>
                <a:spcPct val="90000"/>
              </a:lnSpc>
              <a:spcBef>
                <a:spcPts val="1800"/>
              </a:spcBef>
              <a:spcAft>
                <a:spcPts val="0"/>
              </a:spcAft>
              <a:buClr>
                <a:schemeClr val="dk1"/>
              </a:buClr>
              <a:buSzPct val="116666"/>
              <a:buChar char="●"/>
            </a:pPr>
            <a:r>
              <a:rPr lang="en">
                <a:latin typeface="Arial"/>
                <a:ea typeface="Arial"/>
                <a:cs typeface="Arial"/>
                <a:sym typeface="Arial"/>
              </a:rPr>
              <a:t>This kind of privilege escalation can take place using Less, Find, or Nmap as well.</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1" name="Shape 691"/>
        <p:cNvGrpSpPr/>
        <p:nvPr/>
      </p:nvGrpSpPr>
      <p:grpSpPr>
        <a:xfrm>
          <a:off x="0" y="0"/>
          <a:ext cx="0" cy="0"/>
          <a:chOff x="0" y="0"/>
          <a:chExt cx="0" cy="0"/>
        </a:xfrm>
      </p:grpSpPr>
      <p:sp>
        <p:nvSpPr>
          <p:cNvPr id="692" name="Google Shape;692;p88"/>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3" name="Google Shape;693;p88"/>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4" name="Google Shape;694;p88"/>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5" name="Google Shape;695;p88"/>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Mobile Permissions</a:t>
            </a:r>
            <a:endParaRPr sz="3000">
              <a:latin typeface="Arial"/>
              <a:ea typeface="Arial"/>
              <a:cs typeface="Arial"/>
              <a:sym typeface="Arial"/>
            </a:endParaRPr>
          </a:p>
        </p:txBody>
      </p:sp>
      <p:sp>
        <p:nvSpPr>
          <p:cNvPr id="696" name="Google Shape;696;p88"/>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697" name="Google Shape;697;p88"/>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lnSpcReduction="20000"/>
          </a:bodyPr>
          <a:lstStyle/>
          <a:p>
            <a:pPr indent="-190500" lvl="0" marL="177800" rtl="0" algn="l">
              <a:lnSpc>
                <a:spcPct val="90000"/>
              </a:lnSpc>
              <a:spcBef>
                <a:spcPts val="0"/>
              </a:spcBef>
              <a:spcAft>
                <a:spcPts val="0"/>
              </a:spcAft>
              <a:buClr>
                <a:schemeClr val="dk1"/>
              </a:buClr>
              <a:buSzPts val="2000"/>
              <a:buChar char="●"/>
            </a:pPr>
            <a:r>
              <a:rPr lang="en" sz="2000">
                <a:latin typeface="Arial"/>
                <a:ea typeface="Arial"/>
                <a:cs typeface="Arial"/>
                <a:sym typeface="Arial"/>
              </a:rPr>
              <a:t>Mobile applications have reduced granularity of access control compared to PC Operating Systems.</a:t>
            </a:r>
            <a:endParaRPr/>
          </a:p>
          <a:p>
            <a:pPr indent="-190500" lvl="0" marL="177800" rtl="0" algn="l">
              <a:lnSpc>
                <a:spcPct val="90000"/>
              </a:lnSpc>
              <a:spcBef>
                <a:spcPts val="1800"/>
              </a:spcBef>
              <a:spcAft>
                <a:spcPts val="0"/>
              </a:spcAft>
              <a:buClr>
                <a:schemeClr val="dk1"/>
              </a:buClr>
              <a:buSzPts val="2000"/>
              <a:buChar char="●"/>
            </a:pPr>
            <a:r>
              <a:rPr lang="en" sz="2000">
                <a:latin typeface="Arial"/>
                <a:ea typeface="Arial"/>
                <a:cs typeface="Arial"/>
                <a:sym typeface="Arial"/>
              </a:rPr>
              <a:t>This means that developers need to be very selective in only asking for permissions their application needs to avoid forcing users to run code with elevated permissions. </a:t>
            </a:r>
            <a:endParaRPr/>
          </a:p>
          <a:p>
            <a:pPr indent="-190500" lvl="0" marL="177800" rtl="0" algn="l">
              <a:lnSpc>
                <a:spcPct val="90000"/>
              </a:lnSpc>
              <a:spcBef>
                <a:spcPts val="1800"/>
              </a:spcBef>
              <a:spcAft>
                <a:spcPts val="0"/>
              </a:spcAft>
              <a:buClr>
                <a:schemeClr val="dk1"/>
              </a:buClr>
              <a:buSzPts val="2000"/>
              <a:buChar char="●"/>
            </a:pPr>
            <a:r>
              <a:rPr lang="en" sz="2000">
                <a:latin typeface="Arial"/>
                <a:ea typeface="Arial"/>
                <a:cs typeface="Arial"/>
                <a:sym typeface="Arial"/>
              </a:rPr>
              <a:t>As a user, it is important to understand what permissions apps are requesting, and which permissions those apps need to run successfully. </a:t>
            </a:r>
            <a:endParaRPr/>
          </a:p>
          <a:p>
            <a:pPr indent="-184150" lvl="1" marL="520700" rtl="0" algn="l">
              <a:lnSpc>
                <a:spcPct val="90000"/>
              </a:lnSpc>
              <a:spcBef>
                <a:spcPts val="400"/>
              </a:spcBef>
              <a:spcAft>
                <a:spcPts val="0"/>
              </a:spcAft>
              <a:buClr>
                <a:schemeClr val="dk1"/>
              </a:buClr>
              <a:buSzPts val="1300"/>
              <a:buChar char="o"/>
            </a:pPr>
            <a:r>
              <a:rPr lang="en" sz="1700">
                <a:latin typeface="Arial"/>
                <a:ea typeface="Arial"/>
                <a:cs typeface="Arial"/>
                <a:sym typeface="Arial"/>
              </a:rPr>
              <a:t>Why would a flashlight application need access to your microphone and location?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Mobile Permissions</a:t>
            </a:r>
            <a:endParaRPr/>
          </a:p>
        </p:txBody>
      </p:sp>
      <p:pic>
        <p:nvPicPr>
          <p:cNvPr id="703" name="Google Shape;703;p89"/>
          <p:cNvPicPr preferRelativeResize="0"/>
          <p:nvPr/>
        </p:nvPicPr>
        <p:blipFill>
          <a:blip r:embed="rId3">
            <a:alphaModFix/>
          </a:blip>
          <a:stretch>
            <a:fillRect/>
          </a:stretch>
        </p:blipFill>
        <p:spPr>
          <a:xfrm>
            <a:off x="628650" y="1268051"/>
            <a:ext cx="8011350" cy="35251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7" name="Shape 707"/>
        <p:cNvGrpSpPr/>
        <p:nvPr/>
      </p:nvGrpSpPr>
      <p:grpSpPr>
        <a:xfrm>
          <a:off x="0" y="0"/>
          <a:ext cx="0" cy="0"/>
          <a:chOff x="0" y="0"/>
          <a:chExt cx="0" cy="0"/>
        </a:xfrm>
      </p:grpSpPr>
      <p:sp>
        <p:nvSpPr>
          <p:cNvPr id="708" name="Google Shape;708;p90"/>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9" name="Google Shape;709;p90"/>
          <p:cNvSpPr/>
          <p:nvPr/>
        </p:nvSpPr>
        <p:spPr>
          <a:xfrm>
            <a:off x="0" y="0"/>
            <a:ext cx="9141714" cy="14247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E6E6E6"/>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0" name="Google Shape;710;p90"/>
          <p:cNvSpPr/>
          <p:nvPr/>
        </p:nvSpPr>
        <p:spPr>
          <a:xfrm>
            <a:off x="0" y="0"/>
            <a:ext cx="9144000" cy="141804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1" name="Google Shape;711;p90"/>
          <p:cNvSpPr txBox="1"/>
          <p:nvPr>
            <p:ph type="title"/>
          </p:nvPr>
        </p:nvSpPr>
        <p:spPr>
          <a:xfrm>
            <a:off x="628650" y="190048"/>
            <a:ext cx="7886700" cy="954925"/>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b="0" lang="en" sz="3000">
                <a:latin typeface="Arial"/>
                <a:ea typeface="Arial"/>
                <a:cs typeface="Arial"/>
                <a:sym typeface="Arial"/>
              </a:rPr>
              <a:t>Mobile Permissions Mitigations</a:t>
            </a:r>
            <a:endParaRPr sz="3000">
              <a:latin typeface="Arial"/>
              <a:ea typeface="Arial"/>
              <a:cs typeface="Arial"/>
              <a:sym typeface="Arial"/>
            </a:endParaRPr>
          </a:p>
        </p:txBody>
      </p:sp>
      <p:sp>
        <p:nvSpPr>
          <p:cNvPr id="712" name="Google Shape;712;p90"/>
          <p:cNvSpPr/>
          <p:nvPr/>
        </p:nvSpPr>
        <p:spPr>
          <a:xfrm>
            <a:off x="0" y="393392"/>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713" name="Google Shape;713;p90"/>
          <p:cNvSpPr txBox="1"/>
          <p:nvPr>
            <p:ph idx="1" type="body"/>
          </p:nvPr>
        </p:nvSpPr>
        <p:spPr>
          <a:xfrm>
            <a:off x="628650" y="1858518"/>
            <a:ext cx="7886700" cy="2770632"/>
          </a:xfrm>
          <a:prstGeom prst="rect">
            <a:avLst/>
          </a:prstGeom>
          <a:noFill/>
          <a:ln>
            <a:noFill/>
          </a:ln>
        </p:spPr>
        <p:txBody>
          <a:bodyPr anchorCtr="0" anchor="t" bIns="34275" lIns="68575" spcFirstLastPara="1" rIns="68575" wrap="square" tIns="34275">
            <a:normAutofit lnSpcReduction="20000"/>
          </a:bodyPr>
          <a:lstStyle/>
          <a:p>
            <a:pPr indent="-184150" lvl="0" marL="177800" rtl="0" algn="l">
              <a:lnSpc>
                <a:spcPct val="90000"/>
              </a:lnSpc>
              <a:spcBef>
                <a:spcPts val="0"/>
              </a:spcBef>
              <a:spcAft>
                <a:spcPts val="0"/>
              </a:spcAft>
              <a:buClr>
                <a:schemeClr val="dk1"/>
              </a:buClr>
              <a:buSzPts val="1500"/>
              <a:buChar char="●"/>
            </a:pPr>
            <a:r>
              <a:rPr lang="en" sz="1500">
                <a:latin typeface="Arial"/>
                <a:ea typeface="Arial"/>
                <a:cs typeface="Arial"/>
                <a:sym typeface="Arial"/>
              </a:rPr>
              <a:t>On many Android phones, users can filter apps by permission to see a list of apps that use each permission. </a:t>
            </a:r>
            <a:endParaRPr/>
          </a:p>
          <a:p>
            <a:pPr indent="-184150" lvl="0" marL="177800" rtl="0" algn="l">
              <a:lnSpc>
                <a:spcPct val="90000"/>
              </a:lnSpc>
              <a:spcBef>
                <a:spcPts val="1800"/>
              </a:spcBef>
              <a:spcAft>
                <a:spcPts val="0"/>
              </a:spcAft>
              <a:buClr>
                <a:schemeClr val="dk1"/>
              </a:buClr>
              <a:buSzPts val="1500"/>
              <a:buChar char="●"/>
            </a:pPr>
            <a:r>
              <a:rPr lang="en" sz="1500">
                <a:latin typeface="Arial"/>
                <a:ea typeface="Arial"/>
                <a:cs typeface="Arial"/>
                <a:sym typeface="Arial"/>
              </a:rPr>
              <a:t>For instance, to see what applications have access to a user’s microphone in Android 10, users can go to “Settings -&gt; Privacy -&gt; Permission manager -&gt; Microphone” and will be able to see a clear list of apps with this permission.</a:t>
            </a:r>
            <a:endParaRPr/>
          </a:p>
          <a:p>
            <a:pPr indent="-184150" lvl="0" marL="177800" rtl="0" algn="l">
              <a:lnSpc>
                <a:spcPct val="90000"/>
              </a:lnSpc>
              <a:spcBef>
                <a:spcPts val="1800"/>
              </a:spcBef>
              <a:spcAft>
                <a:spcPts val="0"/>
              </a:spcAft>
              <a:buClr>
                <a:schemeClr val="dk1"/>
              </a:buClr>
              <a:buSzPts val="1500"/>
              <a:buChar char="●"/>
            </a:pPr>
            <a:r>
              <a:rPr lang="en" sz="1500">
                <a:latin typeface="Arial"/>
                <a:ea typeface="Arial"/>
                <a:cs typeface="Arial"/>
                <a:sym typeface="Arial"/>
              </a:rPr>
              <a:t>iOS 13 and 14 have allowed users to select which permissions an app has access to and whether the app should consistent or one-time access.</a:t>
            </a:r>
            <a:endParaRPr/>
          </a:p>
          <a:p>
            <a:pPr indent="-184150" lvl="0" marL="177800" rtl="0" algn="l">
              <a:lnSpc>
                <a:spcPct val="90000"/>
              </a:lnSpc>
              <a:spcBef>
                <a:spcPts val="1800"/>
              </a:spcBef>
              <a:spcAft>
                <a:spcPts val="0"/>
              </a:spcAft>
              <a:buClr>
                <a:schemeClr val="dk1"/>
              </a:buClr>
              <a:buSzPts val="1500"/>
              <a:buChar char="●"/>
            </a:pPr>
            <a:r>
              <a:rPr lang="en" sz="1500">
                <a:latin typeface="Arial"/>
                <a:ea typeface="Arial"/>
                <a:cs typeface="Arial"/>
                <a:sym typeface="Arial"/>
              </a:rPr>
              <a:t>Apple runs all iOS apps in a sandboxed environment.</a:t>
            </a:r>
            <a:endParaRPr/>
          </a:p>
          <a:p>
            <a:pPr indent="-184150" lvl="0" marL="177800" rtl="0" algn="l">
              <a:lnSpc>
                <a:spcPct val="90000"/>
              </a:lnSpc>
              <a:spcBef>
                <a:spcPts val="1800"/>
              </a:spcBef>
              <a:spcAft>
                <a:spcPts val="0"/>
              </a:spcAft>
              <a:buClr>
                <a:schemeClr val="dk1"/>
              </a:buClr>
              <a:buSzPts val="1500"/>
              <a:buChar char="●"/>
            </a:pPr>
            <a:r>
              <a:rPr lang="en" sz="1500">
                <a:latin typeface="Arial"/>
                <a:ea typeface="Arial"/>
                <a:cs typeface="Arial"/>
                <a:sym typeface="Arial"/>
              </a:rPr>
              <a:t>Users should verify each applications permission to ensure no applications are running with unnecessary permissions. This will limit their possible attack surface by managing permission well. </a:t>
            </a:r>
            <a:endParaRPr sz="1500">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7" name="Shape 717"/>
        <p:cNvGrpSpPr/>
        <p:nvPr/>
      </p:nvGrpSpPr>
      <p:grpSpPr>
        <a:xfrm>
          <a:off x="0" y="0"/>
          <a:ext cx="0" cy="0"/>
          <a:chOff x="0" y="0"/>
          <a:chExt cx="0" cy="0"/>
        </a:xfrm>
      </p:grpSpPr>
      <p:sp>
        <p:nvSpPr>
          <p:cNvPr id="718" name="Google Shape;718;p9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9" name="Google Shape;719;p91"/>
          <p:cNvSpPr txBox="1"/>
          <p:nvPr>
            <p:ph type="title"/>
          </p:nvPr>
        </p:nvSpPr>
        <p:spPr>
          <a:xfrm>
            <a:off x="358486" y="841772"/>
            <a:ext cx="3017520" cy="2403101"/>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Arial"/>
              <a:buNone/>
            </a:pPr>
            <a:r>
              <a:rPr b="0" lang="en" sz="3600">
                <a:solidFill>
                  <a:schemeClr val="dk1"/>
                </a:solidFill>
                <a:latin typeface="Arial"/>
                <a:ea typeface="Arial"/>
                <a:cs typeface="Arial"/>
                <a:sym typeface="Arial"/>
              </a:rPr>
              <a:t>Penetration Testing &amp; Privilege Escalation</a:t>
            </a:r>
            <a:endParaRPr sz="3600">
              <a:solidFill>
                <a:schemeClr val="dk1"/>
              </a:solidFill>
              <a:latin typeface="Arial"/>
              <a:ea typeface="Arial"/>
              <a:cs typeface="Arial"/>
              <a:sym typeface="Arial"/>
            </a:endParaRPr>
          </a:p>
        </p:txBody>
      </p:sp>
      <p:sp>
        <p:nvSpPr>
          <p:cNvPr id="720" name="Google Shape;720;p91"/>
          <p:cNvSpPr/>
          <p:nvPr/>
        </p:nvSpPr>
        <p:spPr>
          <a:xfrm rot="5400000">
            <a:off x="569941" y="260093"/>
            <a:ext cx="109728"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1" name="Google Shape;721;p91"/>
          <p:cNvSpPr/>
          <p:nvPr/>
        </p:nvSpPr>
        <p:spPr>
          <a:xfrm>
            <a:off x="360772" y="3410190"/>
            <a:ext cx="3017520" cy="13716"/>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722" name="Google Shape;722;p91" title="Windows Privilege Escalation - Writable Service Executable"/>
          <p:cNvPicPr preferRelativeResize="0"/>
          <p:nvPr>
            <p:ph idx="1" type="body"/>
          </p:nvPr>
        </p:nvPicPr>
        <p:blipFill rotWithShape="1">
          <a:blip r:embed="rId3">
            <a:alphaModFix/>
          </a:blip>
          <a:srcRect b="0" l="0" r="0" t="0"/>
          <a:stretch/>
        </p:blipFill>
        <p:spPr>
          <a:xfrm>
            <a:off x="3648456" y="589490"/>
            <a:ext cx="5134772" cy="3851079"/>
          </a:xfrm>
          <a:prstGeom prst="rect">
            <a:avLst/>
          </a:prstGeom>
          <a:noFill/>
          <a:ln>
            <a:noFill/>
          </a:ln>
        </p:spPr>
      </p:pic>
      <p:sp>
        <p:nvSpPr>
          <p:cNvPr id="723" name="Google Shape;723;p91"/>
          <p:cNvSpPr txBox="1"/>
          <p:nvPr/>
        </p:nvSpPr>
        <p:spPr>
          <a:xfrm>
            <a:off x="727817" y="3507654"/>
            <a:ext cx="2278856" cy="110799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Windows privilege escalation example as a privileged user is running a service that can be overwritten by a low-level user</a:t>
            </a:r>
            <a:endParaRPr sz="14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7" name="Shape 727"/>
        <p:cNvGrpSpPr/>
        <p:nvPr/>
      </p:nvGrpSpPr>
      <p:grpSpPr>
        <a:xfrm>
          <a:off x="0" y="0"/>
          <a:ext cx="0" cy="0"/>
          <a:chOff x="0" y="0"/>
          <a:chExt cx="0" cy="0"/>
        </a:xfrm>
      </p:grpSpPr>
      <p:sp>
        <p:nvSpPr>
          <p:cNvPr id="728" name="Google Shape;728;p92"/>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9" name="Google Shape;729;p92"/>
          <p:cNvSpPr txBox="1"/>
          <p:nvPr>
            <p:ph type="title"/>
          </p:nvPr>
        </p:nvSpPr>
        <p:spPr>
          <a:xfrm>
            <a:off x="358486" y="841772"/>
            <a:ext cx="3017520" cy="2403101"/>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3600"/>
              <a:buFont typeface="Arial"/>
              <a:buNone/>
            </a:pPr>
            <a:r>
              <a:rPr b="0" lang="en" sz="3600">
                <a:solidFill>
                  <a:schemeClr val="dk1"/>
                </a:solidFill>
                <a:latin typeface="Arial"/>
                <a:ea typeface="Arial"/>
                <a:cs typeface="Arial"/>
                <a:sym typeface="Arial"/>
              </a:rPr>
              <a:t>Kernel Exploits (Linux OS)</a:t>
            </a:r>
            <a:endParaRPr sz="3600">
              <a:solidFill>
                <a:schemeClr val="dk1"/>
              </a:solidFill>
              <a:latin typeface="Arial"/>
              <a:ea typeface="Arial"/>
              <a:cs typeface="Arial"/>
              <a:sym typeface="Arial"/>
            </a:endParaRPr>
          </a:p>
        </p:txBody>
      </p:sp>
      <p:sp>
        <p:nvSpPr>
          <p:cNvPr id="730" name="Google Shape;730;p92"/>
          <p:cNvSpPr/>
          <p:nvPr/>
        </p:nvSpPr>
        <p:spPr>
          <a:xfrm rot="5400000">
            <a:off x="569941" y="260093"/>
            <a:ext cx="109728"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1" name="Google Shape;731;p92"/>
          <p:cNvSpPr/>
          <p:nvPr/>
        </p:nvSpPr>
        <p:spPr>
          <a:xfrm>
            <a:off x="360772" y="3410190"/>
            <a:ext cx="3017520" cy="13716"/>
          </a:xfrm>
          <a:prstGeom prst="rect">
            <a:avLst/>
          </a:prstGeom>
          <a:solidFill>
            <a:srgbClr val="D5D5D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pic>
        <p:nvPicPr>
          <p:cNvPr id="732" name="Google Shape;732;p92" title="Common Linux Privilege Escalation: Using Kernel Exploits"/>
          <p:cNvPicPr preferRelativeResize="0"/>
          <p:nvPr>
            <p:ph idx="1" type="body"/>
          </p:nvPr>
        </p:nvPicPr>
        <p:blipFill rotWithShape="1">
          <a:blip r:embed="rId3">
            <a:alphaModFix/>
          </a:blip>
          <a:srcRect b="0" l="0" r="0" t="0"/>
          <a:stretch/>
        </p:blipFill>
        <p:spPr>
          <a:xfrm>
            <a:off x="3648456" y="589490"/>
            <a:ext cx="5134772" cy="3851079"/>
          </a:xfrm>
          <a:prstGeom prst="rect">
            <a:avLst/>
          </a:prstGeom>
          <a:noFill/>
          <a:ln>
            <a:noFill/>
          </a:ln>
        </p:spPr>
      </p:pic>
      <p:sp>
        <p:nvSpPr>
          <p:cNvPr id="733" name="Google Shape;733;p92"/>
          <p:cNvSpPr txBox="1"/>
          <p:nvPr/>
        </p:nvSpPr>
        <p:spPr>
          <a:xfrm>
            <a:off x="727817" y="3507654"/>
            <a:ext cx="2278856" cy="110799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Ubuntu privilege escalation example using a known kernel exploit compiled and run by a regular user to obtain root access</a:t>
            </a:r>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Privilege Models in Different OS Environment</a:t>
            </a:r>
            <a:endParaRPr/>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0"/>
              </a:spcBef>
              <a:spcAft>
                <a:spcPts val="0"/>
              </a:spcAft>
              <a:buNone/>
            </a:pPr>
            <a:r>
              <a:rPr lang="en" sz="1150">
                <a:solidFill>
                  <a:srgbClr val="F3F3F3"/>
                </a:solidFill>
              </a:rPr>
              <a:t>	•	</a:t>
            </a:r>
            <a:r>
              <a:rPr b="1" lang="en" sz="1150">
                <a:solidFill>
                  <a:srgbClr val="F3F3F3"/>
                </a:solidFill>
              </a:rPr>
              <a:t>Windows Privileges</a:t>
            </a:r>
            <a:r>
              <a:rPr lang="en" sz="1150">
                <a:solidFill>
                  <a:srgbClr val="F3F3F3"/>
                </a:solidFill>
              </a:rPr>
              <a:t>: In Windows, privileges are specific actions a user can perform. For example, bypassing file permissions.</a:t>
            </a:r>
            <a:endParaRPr sz="1150">
              <a:solidFill>
                <a:srgbClr val="F3F3F3"/>
              </a:solidFill>
            </a:endParaRPr>
          </a:p>
          <a:p>
            <a:pPr indent="-317500" lvl="0" marL="317500" rtl="0" algn="l">
              <a:spcBef>
                <a:spcPts val="0"/>
              </a:spcBef>
              <a:spcAft>
                <a:spcPts val="0"/>
              </a:spcAft>
              <a:buNone/>
            </a:pPr>
            <a:r>
              <a:rPr lang="en" sz="1150">
                <a:solidFill>
                  <a:srgbClr val="F3F3F3"/>
                </a:solidFill>
              </a:rPr>
              <a:t>	•	</a:t>
            </a:r>
            <a:r>
              <a:rPr b="1" lang="en" sz="1150">
                <a:solidFill>
                  <a:srgbClr val="F3F3F3"/>
                </a:solidFill>
              </a:rPr>
              <a:t>Administrative Privileges</a:t>
            </a:r>
            <a:r>
              <a:rPr lang="en" sz="1150">
                <a:solidFill>
                  <a:srgbClr val="F3F3F3"/>
                </a:solidFill>
              </a:rPr>
              <a:t>: Provide complete control over system functions.</a:t>
            </a:r>
            <a:endParaRPr sz="1150">
              <a:solidFill>
                <a:srgbClr val="F3F3F3"/>
              </a:solidFill>
            </a:endParaRPr>
          </a:p>
          <a:p>
            <a:pPr indent="-317500" lvl="0" marL="317500" rtl="0" algn="l">
              <a:spcBef>
                <a:spcPts val="0"/>
              </a:spcBef>
              <a:spcAft>
                <a:spcPts val="0"/>
              </a:spcAft>
              <a:buNone/>
            </a:pPr>
            <a:r>
              <a:rPr lang="en" sz="1150">
                <a:solidFill>
                  <a:srgbClr val="F3F3F3"/>
                </a:solidFill>
              </a:rPr>
              <a:t>	•	</a:t>
            </a:r>
            <a:r>
              <a:rPr b="1" lang="en" sz="1150">
                <a:solidFill>
                  <a:srgbClr val="F3F3F3"/>
                </a:solidFill>
              </a:rPr>
              <a:t>User Privileges</a:t>
            </a:r>
            <a:r>
              <a:rPr lang="en" sz="1150">
                <a:solidFill>
                  <a:srgbClr val="F3F3F3"/>
                </a:solidFill>
              </a:rPr>
              <a:t>: More limited, prevent access to critical system configurations.</a:t>
            </a:r>
            <a:endParaRPr sz="1150">
              <a:solidFill>
                <a:srgbClr val="F3F3F3"/>
              </a:solidFill>
            </a:endParaRPr>
          </a:p>
          <a:p>
            <a:pPr indent="-127000" lvl="0" marL="127000" rtl="0" algn="l">
              <a:spcBef>
                <a:spcPts val="0"/>
              </a:spcBef>
              <a:spcAft>
                <a:spcPts val="0"/>
              </a:spcAft>
              <a:buNone/>
            </a:pPr>
            <a:r>
              <a:rPr lang="en" sz="1150">
                <a:solidFill>
                  <a:srgbClr val="F3F3F3"/>
                </a:solidFill>
              </a:rPr>
              <a:t>	•	</a:t>
            </a:r>
            <a:r>
              <a:rPr b="1" lang="en" sz="1150">
                <a:solidFill>
                  <a:srgbClr val="F3F3F3"/>
                </a:solidFill>
              </a:rPr>
              <a:t>Linux, BSD, and macOS Privileges</a:t>
            </a:r>
            <a:r>
              <a:rPr lang="en" sz="1150">
                <a:solidFill>
                  <a:srgbClr val="F3F3F3"/>
                </a:solidFill>
              </a:rPr>
              <a:t>: Rely on user ID (UID) and group ID (GID) for privilege management.</a:t>
            </a:r>
            <a:endParaRPr sz="1150">
              <a:solidFill>
                <a:srgbClr val="F3F3F3"/>
              </a:solidFill>
            </a:endParaRPr>
          </a:p>
          <a:p>
            <a:pPr indent="-317500" lvl="0" marL="317500" rtl="0" algn="l">
              <a:spcBef>
                <a:spcPts val="0"/>
              </a:spcBef>
              <a:spcAft>
                <a:spcPts val="0"/>
              </a:spcAft>
              <a:buNone/>
            </a:pPr>
            <a:r>
              <a:rPr lang="en" sz="1150">
                <a:solidFill>
                  <a:srgbClr val="F3F3F3"/>
                </a:solidFill>
              </a:rPr>
              <a:t>	•	</a:t>
            </a:r>
            <a:r>
              <a:rPr b="1" lang="en" sz="1150">
                <a:solidFill>
                  <a:srgbClr val="F3F3F3"/>
                </a:solidFill>
              </a:rPr>
              <a:t>Root Privilege</a:t>
            </a:r>
            <a:r>
              <a:rPr lang="en" sz="1150">
                <a:solidFill>
                  <a:srgbClr val="F3F3F3"/>
                </a:solidFill>
              </a:rPr>
              <a:t>: The superuser account with unrestricted access to system.</a:t>
            </a:r>
            <a:endParaRPr sz="1150">
              <a:solidFill>
                <a:srgbClr val="F3F3F3"/>
              </a:solidFill>
            </a:endParaRPr>
          </a:p>
          <a:p>
            <a:pPr indent="-317500" lvl="0" marL="317500" rtl="0" algn="l">
              <a:spcBef>
                <a:spcPts val="0"/>
              </a:spcBef>
              <a:spcAft>
                <a:spcPts val="0"/>
              </a:spcAft>
              <a:buNone/>
            </a:pPr>
            <a:r>
              <a:rPr lang="en" sz="1150">
                <a:solidFill>
                  <a:srgbClr val="F3F3F3"/>
                </a:solidFill>
              </a:rPr>
              <a:t>	•	</a:t>
            </a:r>
            <a:r>
              <a:rPr b="1" lang="en" sz="1150">
                <a:solidFill>
                  <a:srgbClr val="F3F3F3"/>
                </a:solidFill>
              </a:rPr>
              <a:t>Capabilities (Linux)</a:t>
            </a:r>
            <a:r>
              <a:rPr lang="en" sz="1150">
                <a:solidFill>
                  <a:srgbClr val="F3F3F3"/>
                </a:solidFill>
              </a:rPr>
              <a:t>: Introduces fine-grained privileges, allowing processes to run with only the necessary permissions.</a:t>
            </a:r>
            <a:endParaRPr sz="1150">
              <a:solidFill>
                <a:srgbClr val="F3F3F3"/>
              </a:solidFill>
            </a:endParaRPr>
          </a:p>
          <a:p>
            <a:pPr indent="-127000" lvl="0" marL="127000" rtl="0" algn="l">
              <a:spcBef>
                <a:spcPts val="0"/>
              </a:spcBef>
              <a:spcAft>
                <a:spcPts val="0"/>
              </a:spcAft>
              <a:buNone/>
            </a:pPr>
            <a:r>
              <a:rPr lang="en" sz="1150">
                <a:solidFill>
                  <a:srgbClr val="F3F3F3"/>
                </a:solidFill>
              </a:rPr>
              <a:t>	•	</a:t>
            </a:r>
            <a:r>
              <a:rPr b="1" lang="en" sz="1150">
                <a:solidFill>
                  <a:srgbClr val="F3F3F3"/>
                </a:solidFill>
              </a:rPr>
              <a:t>.NET and Java</a:t>
            </a:r>
            <a:r>
              <a:rPr lang="en" sz="1150">
                <a:solidFill>
                  <a:srgbClr val="F3F3F3"/>
                </a:solidFill>
              </a:rPr>
              <a:t>: Add another layer of privilege management through fine-grained, application-level permissions which sit on top of OS privileges.</a:t>
            </a:r>
            <a:endParaRPr sz="1150">
              <a:solidFill>
                <a:srgbClr val="F3F3F3"/>
              </a:solidFill>
            </a:endParaRPr>
          </a:p>
          <a:p>
            <a:pPr indent="0" lvl="0" marL="0" rtl="0" algn="l">
              <a:spcBef>
                <a:spcPts val="0"/>
              </a:spcBef>
              <a:spcAft>
                <a:spcPts val="0"/>
              </a:spcAft>
              <a:buNone/>
            </a:pPr>
            <a:r>
              <a:rPr b="1" lang="en" sz="1150">
                <a:solidFill>
                  <a:srgbClr val="F3F3F3"/>
                </a:solidFill>
              </a:rPr>
              <a:t>Summary</a:t>
            </a:r>
            <a:r>
              <a:rPr lang="en" sz="1150">
                <a:solidFill>
                  <a:srgbClr val="F3F3F3"/>
                </a:solidFill>
              </a:rPr>
              <a:t>: Each OS handles privileges differently, but the key challenges remain the same: minimal necessary permissions are applied to reduce security risks.</a:t>
            </a:r>
            <a:endParaRPr sz="1150">
              <a:solidFill>
                <a:srgbClr val="F3F3F3"/>
              </a:solidFill>
            </a:endParaRPr>
          </a:p>
          <a:p>
            <a:pPr indent="0" lvl="0" marL="0" rtl="0" algn="l">
              <a:spcBef>
                <a:spcPts val="0"/>
              </a:spcBef>
              <a:spcAft>
                <a:spcPts val="1200"/>
              </a:spcAft>
              <a:buNone/>
            </a:pPr>
            <a:r>
              <a:t/>
            </a:r>
            <a:endParaRPr sz="1900">
              <a:solidFill>
                <a:srgbClr val="F3F3F3"/>
              </a:solidFill>
            </a:endParaRPr>
          </a:p>
        </p:txBody>
      </p:sp>
      <p:pic>
        <p:nvPicPr>
          <p:cNvPr id="105" name="Google Shape;105;p21"/>
          <p:cNvPicPr preferRelativeResize="0"/>
          <p:nvPr/>
        </p:nvPicPr>
        <p:blipFill>
          <a:blip r:embed="rId3">
            <a:alphaModFix/>
          </a:blip>
          <a:stretch>
            <a:fillRect/>
          </a:stretch>
        </p:blipFill>
        <p:spPr>
          <a:xfrm>
            <a:off x="0" y="3585479"/>
            <a:ext cx="9144003" cy="124569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3"/>
          <p:cNvSpPr txBox="1"/>
          <p:nvPr>
            <p:ph idx="1" type="body"/>
          </p:nvPr>
        </p:nvSpPr>
        <p:spPr>
          <a:xfrm>
            <a:off x="628650" y="1080569"/>
            <a:ext cx="7886700" cy="3263400"/>
          </a:xfrm>
          <a:prstGeom prst="rect">
            <a:avLst/>
          </a:prstGeom>
        </p:spPr>
        <p:txBody>
          <a:bodyPr anchorCtr="0" anchor="t" bIns="34275" lIns="68575" spcFirstLastPara="1" rIns="68575" wrap="square" tIns="34275">
            <a:noAutofit/>
          </a:bodyPr>
          <a:lstStyle/>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1.</a:t>
            </a:r>
            <a:r>
              <a:rPr lang="en" sz="835">
                <a:solidFill>
                  <a:srgbClr val="F3F3F3"/>
                </a:solidFill>
                <a:latin typeface="Times New Roman"/>
                <a:ea typeface="Times New Roman"/>
                <a:cs typeface="Times New Roman"/>
                <a:sym typeface="Times New Roman"/>
              </a:rPr>
              <a:t>	</a:t>
            </a:r>
            <a:r>
              <a:rPr lang="en" sz="835">
                <a:solidFill>
                  <a:srgbClr val="F3F3F3"/>
                </a:solidFill>
                <a:latin typeface="Times New Roman"/>
                <a:ea typeface="Times New Roman"/>
                <a:cs typeface="Times New Roman"/>
                <a:sym typeface="Times New Roman"/>
              </a:rPr>
              <a:t>Saltzer, J. H., &amp; Schroeder, M. D. (1975). </a:t>
            </a:r>
            <a:r>
              <a:rPr b="1" lang="en" sz="835">
                <a:solidFill>
                  <a:srgbClr val="F3F3F3"/>
                </a:solidFill>
              </a:rPr>
              <a:t>The Protection of Information in Computer Systems</a:t>
            </a:r>
            <a:r>
              <a:rPr lang="en" sz="835">
                <a:solidFill>
                  <a:srgbClr val="F3F3F3"/>
                </a:solidFill>
              </a:rPr>
              <a:t>. </a:t>
            </a:r>
            <a:r>
              <a:rPr i="1" lang="en" sz="835">
                <a:solidFill>
                  <a:srgbClr val="F3F3F3"/>
                </a:solidFill>
              </a:rPr>
              <a:t>Proceedings of the IEEE</a:t>
            </a:r>
            <a:r>
              <a:rPr lang="en" sz="835">
                <a:solidFill>
                  <a:srgbClr val="F3F3F3"/>
                </a:solidFill>
              </a:rPr>
              <a:t>, 63(9), 1278-1308. https://doi.org/10.1109/PROC.1975.9939</a:t>
            </a:r>
            <a:endParaRPr sz="835">
              <a:solidFill>
                <a:srgbClr val="F3F3F3"/>
              </a:solidFill>
            </a:endParaRPr>
          </a:p>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2.	Howard, M., LeBlanc, D., &amp; Viega, J. (2010). </a:t>
            </a:r>
            <a:r>
              <a:rPr b="1" lang="en" sz="835">
                <a:solidFill>
                  <a:srgbClr val="F3F3F3"/>
                </a:solidFill>
              </a:rPr>
              <a:t>24 Deadly Sins of Software Security: Programming Flaws and How to Fix Them</a:t>
            </a:r>
            <a:r>
              <a:rPr lang="en" sz="835">
                <a:solidFill>
                  <a:srgbClr val="F3F3F3"/>
                </a:solidFill>
              </a:rPr>
              <a:t>. McGraw-Hill.</a:t>
            </a:r>
            <a:endParaRPr sz="835">
              <a:solidFill>
                <a:srgbClr val="F3F3F3"/>
              </a:solidFill>
            </a:endParaRPr>
          </a:p>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3.	Martello Security. (n.d.). </a:t>
            </a:r>
            <a:r>
              <a:rPr b="1" lang="en" sz="835">
                <a:solidFill>
                  <a:srgbClr val="F3F3F3"/>
                </a:solidFill>
              </a:rPr>
              <a:t>Common Weakness Enumeration (CWE) - CWE-250: Execution with Unnecessary Privileges</a:t>
            </a:r>
            <a:r>
              <a:rPr lang="en" sz="835">
                <a:solidFill>
                  <a:srgbClr val="F3F3F3"/>
                </a:solidFill>
              </a:rPr>
              <a:t>. https://www.martellosecurity.com/kb/mitre/cwe/250/</a:t>
            </a:r>
            <a:endParaRPr sz="835">
              <a:solidFill>
                <a:srgbClr val="F3F3F3"/>
              </a:solidFill>
            </a:endParaRPr>
          </a:p>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4.	F5 Networks. (2021). </a:t>
            </a:r>
            <a:r>
              <a:rPr b="1" lang="en" sz="835">
                <a:solidFill>
                  <a:srgbClr val="F3F3F3"/>
                </a:solidFill>
              </a:rPr>
              <a:t>What Is the Principle of Least Privilege and Why Is It Important?</a:t>
            </a:r>
            <a:r>
              <a:rPr lang="en" sz="835">
                <a:solidFill>
                  <a:srgbClr val="F3F3F3"/>
                </a:solidFill>
              </a:rPr>
              <a:t> </a:t>
            </a:r>
            <a:r>
              <a:rPr i="1" lang="en" sz="835">
                <a:solidFill>
                  <a:srgbClr val="F3F3F3"/>
                </a:solidFill>
              </a:rPr>
              <a:t>F5 Labs</a:t>
            </a:r>
            <a:r>
              <a:rPr lang="en" sz="835">
                <a:solidFill>
                  <a:srgbClr val="F3F3F3"/>
                </a:solidFill>
              </a:rPr>
              <a:t>. https://www.f5.com/labs/articles/education/what-is-the-principle-of-least-privilege-and-why-is-it-important</a:t>
            </a:r>
            <a:endParaRPr sz="835">
              <a:solidFill>
                <a:srgbClr val="F3F3F3"/>
              </a:solidFill>
            </a:endParaRPr>
          </a:p>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5.	Netwrix. (2018). </a:t>
            </a:r>
            <a:r>
              <a:rPr b="1" lang="en" sz="835">
                <a:solidFill>
                  <a:srgbClr val="F3F3F3"/>
                </a:solidFill>
              </a:rPr>
              <a:t>What is Privilege Escalation?</a:t>
            </a:r>
            <a:r>
              <a:rPr lang="en" sz="835">
                <a:solidFill>
                  <a:srgbClr val="F3F3F3"/>
                </a:solidFill>
              </a:rPr>
              <a:t> </a:t>
            </a:r>
            <a:r>
              <a:rPr i="1" lang="en" sz="835">
                <a:solidFill>
                  <a:srgbClr val="F3F3F3"/>
                </a:solidFill>
              </a:rPr>
              <a:t>Netwrix Blog</a:t>
            </a:r>
            <a:r>
              <a:rPr lang="en" sz="835">
                <a:solidFill>
                  <a:srgbClr val="F3F3F3"/>
                </a:solidFill>
              </a:rPr>
              <a:t>. https://blog.netwrix.com/2018/09/05/what-is-privilege-escalation/</a:t>
            </a:r>
            <a:endParaRPr sz="835">
              <a:solidFill>
                <a:srgbClr val="F3F3F3"/>
              </a:solidFill>
            </a:endParaRPr>
          </a:p>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6.	Brink, S. (2018). </a:t>
            </a:r>
            <a:r>
              <a:rPr b="1" lang="en" sz="835">
                <a:solidFill>
                  <a:srgbClr val="F3F3F3"/>
                </a:solidFill>
              </a:rPr>
              <a:t>See If Process is Running as Administrator (Elevated) in Windows 10</a:t>
            </a:r>
            <a:r>
              <a:rPr lang="en" sz="835">
                <a:solidFill>
                  <a:srgbClr val="F3F3F3"/>
                </a:solidFill>
              </a:rPr>
              <a:t>. </a:t>
            </a:r>
            <a:r>
              <a:rPr i="1" lang="en" sz="835">
                <a:solidFill>
                  <a:srgbClr val="F3F3F3"/>
                </a:solidFill>
              </a:rPr>
              <a:t>Windows TenForums.com</a:t>
            </a:r>
            <a:r>
              <a:rPr lang="en" sz="835">
                <a:solidFill>
                  <a:srgbClr val="F3F3F3"/>
                </a:solidFill>
              </a:rPr>
              <a:t>. https://www.tenforums.com/tutorials/26850-see-if-process-running-administrator-elevated-windows-10-a.html</a:t>
            </a:r>
            <a:endParaRPr sz="835">
              <a:solidFill>
                <a:srgbClr val="F3F3F3"/>
              </a:solidFill>
            </a:endParaRPr>
          </a:p>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7.	Rouse, M. (n.d.). </a:t>
            </a:r>
            <a:r>
              <a:rPr b="1" lang="en" sz="835">
                <a:solidFill>
                  <a:srgbClr val="F3F3F3"/>
                </a:solidFill>
              </a:rPr>
              <a:t>What is Principle of Least Privilege (POLP)?</a:t>
            </a:r>
            <a:r>
              <a:rPr lang="en" sz="835">
                <a:solidFill>
                  <a:srgbClr val="F3F3F3"/>
                </a:solidFill>
              </a:rPr>
              <a:t> </a:t>
            </a:r>
            <a:r>
              <a:rPr i="1" lang="en" sz="835">
                <a:solidFill>
                  <a:srgbClr val="F3F3F3"/>
                </a:solidFill>
              </a:rPr>
              <a:t>SearchSecurity</a:t>
            </a:r>
            <a:r>
              <a:rPr lang="en" sz="835">
                <a:solidFill>
                  <a:srgbClr val="F3F3F3"/>
                </a:solidFill>
              </a:rPr>
              <a:t>. https://searchsecurity.techtarget.com/definition/principle-of-least-privilege-POLP</a:t>
            </a:r>
            <a:endParaRPr sz="835">
              <a:solidFill>
                <a:srgbClr val="F3F3F3"/>
              </a:solidFill>
            </a:endParaRPr>
          </a:p>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8.	Shibli, M. (2019). </a:t>
            </a:r>
            <a:r>
              <a:rPr b="1" lang="en" sz="835">
                <a:solidFill>
                  <a:srgbClr val="F3F3F3"/>
                </a:solidFill>
              </a:rPr>
              <a:t>Linux Privilege Escalation Exploiting Sudo Rights - Part I</a:t>
            </a:r>
            <a:r>
              <a:rPr lang="en" sz="835">
                <a:solidFill>
                  <a:srgbClr val="F3F3F3"/>
                </a:solidFill>
              </a:rPr>
              <a:t>. </a:t>
            </a:r>
            <a:r>
              <a:rPr i="1" lang="en" sz="835">
                <a:solidFill>
                  <a:srgbClr val="F3F3F3"/>
                </a:solidFill>
              </a:rPr>
              <a:t>Medium</a:t>
            </a:r>
            <a:r>
              <a:rPr lang="en" sz="835">
                <a:solidFill>
                  <a:srgbClr val="F3F3F3"/>
                </a:solidFill>
              </a:rPr>
              <a:t>. https://medium.com/schkn/linux-privilege-escalation-using-text-editors-and-files-part-1-a8373396708d</a:t>
            </a:r>
            <a:endParaRPr sz="835">
              <a:solidFill>
                <a:srgbClr val="F3F3F3"/>
              </a:solidFill>
            </a:endParaRPr>
          </a:p>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9.	Apple Inc. (n.d.). </a:t>
            </a:r>
            <a:r>
              <a:rPr b="1" lang="en" sz="835">
                <a:solidFill>
                  <a:srgbClr val="F3F3F3"/>
                </a:solidFill>
              </a:rPr>
              <a:t>About App Sandbox</a:t>
            </a:r>
            <a:r>
              <a:rPr lang="en" sz="835">
                <a:solidFill>
                  <a:srgbClr val="F3F3F3"/>
                </a:solidFill>
              </a:rPr>
              <a:t>. </a:t>
            </a:r>
            <a:r>
              <a:rPr i="1" lang="en" sz="835">
                <a:solidFill>
                  <a:srgbClr val="F3F3F3"/>
                </a:solidFill>
              </a:rPr>
              <a:t>Apple Developer Documentation</a:t>
            </a:r>
            <a:r>
              <a:rPr lang="en" sz="835">
                <a:solidFill>
                  <a:srgbClr val="F3F3F3"/>
                </a:solidFill>
              </a:rPr>
              <a:t>. https://developer.apple.com/library/archive/documentation/Security/Conceptual/AppSandboxDesignGuide/AboutAppSandbox/AboutAppSandbox.html</a:t>
            </a:r>
            <a:endParaRPr sz="835">
              <a:solidFill>
                <a:srgbClr val="F3F3F3"/>
              </a:solidFill>
            </a:endParaRPr>
          </a:p>
          <a:p>
            <a:pPr indent="0" lvl="0" marL="0" rtl="0" algn="l">
              <a:lnSpc>
                <a:spcPct val="115000"/>
              </a:lnSpc>
              <a:spcBef>
                <a:spcPts val="900"/>
              </a:spcBef>
              <a:spcAft>
                <a:spcPts val="0"/>
              </a:spcAft>
              <a:buNone/>
            </a:pPr>
            <a:r>
              <a:rPr lang="en" sz="835">
                <a:solidFill>
                  <a:srgbClr val="F3F3F3"/>
                </a:solidFill>
                <a:latin typeface="Times New Roman"/>
                <a:ea typeface="Times New Roman"/>
                <a:cs typeface="Times New Roman"/>
                <a:sym typeface="Times New Roman"/>
              </a:rPr>
              <a:t>10.	GeeksforGeeks. (n.d.). </a:t>
            </a:r>
            <a:r>
              <a:rPr b="1" lang="en" sz="835">
                <a:solidFill>
                  <a:srgbClr val="F3F3F3"/>
                </a:solidFill>
              </a:rPr>
              <a:t>Introduction to Classic Security Models</a:t>
            </a:r>
            <a:r>
              <a:rPr lang="en" sz="835">
                <a:solidFill>
                  <a:srgbClr val="F3F3F3"/>
                </a:solidFill>
              </a:rPr>
              <a:t>. https://www.geeksforgeeks.org/introduction-to-classic-security-models/</a:t>
            </a:r>
            <a:endParaRPr sz="835">
              <a:solidFill>
                <a:srgbClr val="F3F3F3"/>
              </a:solidFill>
            </a:endParaRPr>
          </a:p>
          <a:p>
            <a:pPr indent="0" lvl="0" marL="0" rtl="0" algn="l">
              <a:spcBef>
                <a:spcPts val="800"/>
              </a:spcBef>
              <a:spcAft>
                <a:spcPts val="1200"/>
              </a:spcAft>
              <a:buNone/>
            </a:pPr>
            <a:r>
              <a:t/>
            </a:r>
            <a:endParaRPr sz="1360">
              <a:solidFill>
                <a:srgbClr val="F3F3F3"/>
              </a:solidFill>
            </a:endParaRPr>
          </a:p>
        </p:txBody>
      </p:sp>
      <p:sp>
        <p:nvSpPr>
          <p:cNvPr id="739" name="Google Shape;739;p9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References (AJR)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
                <a:latin typeface="Arial"/>
                <a:ea typeface="Arial"/>
                <a:cs typeface="Arial"/>
                <a:sym typeface="Arial"/>
              </a:rPr>
              <a:t>References</a:t>
            </a:r>
            <a:endParaRPr/>
          </a:p>
        </p:txBody>
      </p:sp>
      <p:sp>
        <p:nvSpPr>
          <p:cNvPr id="745" name="Google Shape;745;p94"/>
          <p:cNvSpPr txBox="1"/>
          <p:nvPr>
            <p:ph idx="1" type="body"/>
          </p:nvPr>
        </p:nvSpPr>
        <p:spPr>
          <a:xfrm>
            <a:off x="628650" y="1369219"/>
            <a:ext cx="7361863" cy="3263504"/>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u="sng">
                <a:solidFill>
                  <a:schemeClr val="hlink"/>
                </a:solidFill>
                <a:latin typeface="Arial"/>
                <a:ea typeface="Arial"/>
                <a:cs typeface="Arial"/>
                <a:sym typeface="Arial"/>
                <a:hlinkClick r:id="rId3"/>
              </a:rPr>
              <a:t>https://cwe.mitre.org/data/definitions/269</a:t>
            </a:r>
            <a:endParaRPr>
              <a:latin typeface="Arial"/>
              <a:ea typeface="Arial"/>
              <a:cs typeface="Arial"/>
              <a:sym typeface="Arial"/>
            </a:endParaRPr>
          </a:p>
          <a:p>
            <a:pPr indent="-171450" lvl="0" marL="177800" rtl="0" algn="l">
              <a:lnSpc>
                <a:spcPct val="90000"/>
              </a:lnSpc>
              <a:spcBef>
                <a:spcPts val="800"/>
              </a:spcBef>
              <a:spcAft>
                <a:spcPts val="0"/>
              </a:spcAft>
              <a:buClr>
                <a:schemeClr val="dk1"/>
              </a:buClr>
              <a:buSzPts val="2100"/>
              <a:buChar char="●"/>
            </a:pPr>
            <a:r>
              <a:rPr lang="en" u="sng">
                <a:solidFill>
                  <a:schemeClr val="hlink"/>
                </a:solidFill>
                <a:latin typeface="Arial"/>
                <a:ea typeface="Arial"/>
                <a:cs typeface="Arial"/>
                <a:sym typeface="Arial"/>
                <a:hlinkClick r:id="rId4"/>
              </a:rPr>
              <a:t>https://en.wikipedia.org/wiki/Privilege_escalation</a:t>
            </a:r>
            <a:endParaRPr>
              <a:latin typeface="Arial"/>
              <a:ea typeface="Arial"/>
              <a:cs typeface="Arial"/>
              <a:sym typeface="Arial"/>
            </a:endParaRPr>
          </a:p>
          <a:p>
            <a:pPr indent="-171450" lvl="0" marL="177800" rtl="0" algn="l">
              <a:lnSpc>
                <a:spcPct val="90000"/>
              </a:lnSpc>
              <a:spcBef>
                <a:spcPts val="800"/>
              </a:spcBef>
              <a:spcAft>
                <a:spcPts val="0"/>
              </a:spcAft>
              <a:buClr>
                <a:schemeClr val="dk1"/>
              </a:buClr>
              <a:buSzPts val="2100"/>
              <a:buChar char="●"/>
            </a:pPr>
            <a:r>
              <a:rPr lang="en" u="sng">
                <a:solidFill>
                  <a:schemeClr val="hlink"/>
                </a:solidFill>
                <a:latin typeface="Arial"/>
                <a:ea typeface="Arial"/>
                <a:cs typeface="Arial"/>
                <a:sym typeface="Arial"/>
                <a:hlinkClick r:id="rId5"/>
              </a:rPr>
              <a:t>https://en.wikipedia.org/wiki/Docker_(software)</a:t>
            </a:r>
            <a:endParaRPr>
              <a:latin typeface="Arial"/>
              <a:ea typeface="Arial"/>
              <a:cs typeface="Arial"/>
              <a:sym typeface="Arial"/>
            </a:endParaRPr>
          </a:p>
          <a:p>
            <a:pPr indent="-171450" lvl="0" marL="177800" rtl="0" algn="l">
              <a:lnSpc>
                <a:spcPct val="90000"/>
              </a:lnSpc>
              <a:spcBef>
                <a:spcPts val="800"/>
              </a:spcBef>
              <a:spcAft>
                <a:spcPts val="0"/>
              </a:spcAft>
              <a:buClr>
                <a:schemeClr val="dk1"/>
              </a:buClr>
              <a:buSzPts val="2100"/>
              <a:buChar char="●"/>
            </a:pPr>
            <a:r>
              <a:rPr lang="en">
                <a:latin typeface="Arial"/>
                <a:ea typeface="Arial"/>
                <a:cs typeface="Arial"/>
                <a:sym typeface="Arial"/>
              </a:rPr>
              <a:t>Ray Steen’s Docker Privilege Escalation Presentation (linked)</a:t>
            </a:r>
            <a:endParaRPr/>
          </a:p>
          <a:p>
            <a:pPr indent="-171450" lvl="0" marL="177800" rtl="0" algn="l">
              <a:lnSpc>
                <a:spcPct val="90000"/>
              </a:lnSpc>
              <a:spcBef>
                <a:spcPts val="800"/>
              </a:spcBef>
              <a:spcAft>
                <a:spcPts val="1200"/>
              </a:spcAft>
              <a:buClr>
                <a:schemeClr val="dk1"/>
              </a:buClr>
              <a:buSzPts val="2100"/>
              <a:buChar char="●"/>
            </a:pPr>
            <a:r>
              <a:rPr lang="en" u="sng">
                <a:solidFill>
                  <a:schemeClr val="hlink"/>
                </a:solidFill>
                <a:latin typeface="Arial"/>
                <a:ea typeface="Arial"/>
                <a:cs typeface="Arial"/>
                <a:sym typeface="Arial"/>
                <a:hlinkClick r:id="rId6"/>
              </a:rPr>
              <a:t>https://flast101.github.io/docker-privesc/</a:t>
            </a:r>
            <a:endParaRPr>
              <a:latin typeface="Arial"/>
              <a:ea typeface="Arial"/>
              <a:cs typeface="Arial"/>
              <a:sym typeface="Arial"/>
            </a:endParaRPr>
          </a:p>
        </p:txBody>
      </p:sp>
      <p:pic>
        <p:nvPicPr>
          <p:cNvPr descr="Docker Privilege Escalation writeup PDF" id="746" name="Google Shape;746;p94"/>
          <p:cNvPicPr preferRelativeResize="0"/>
          <p:nvPr/>
        </p:nvPicPr>
        <p:blipFill rotWithShape="1">
          <a:blip r:embed="rId7">
            <a:alphaModFix/>
          </a:blip>
          <a:srcRect b="0" l="0" r="0" t="0"/>
          <a:stretch/>
        </p:blipFill>
        <p:spPr>
          <a:xfrm>
            <a:off x="7588522" y="2439673"/>
            <a:ext cx="1330483" cy="112259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b="0" lang="en">
                <a:latin typeface="Arial"/>
                <a:ea typeface="Arial"/>
                <a:cs typeface="Arial"/>
                <a:sym typeface="Arial"/>
              </a:rPr>
              <a:t>References (Maintained from Previous)</a:t>
            </a:r>
            <a:endParaRPr/>
          </a:p>
        </p:txBody>
      </p:sp>
      <p:sp>
        <p:nvSpPr>
          <p:cNvPr id="752" name="Google Shape;752;p9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fontScale="32500" lnSpcReduction="20000"/>
          </a:bodyPr>
          <a:lstStyle/>
          <a:p>
            <a:pPr indent="-157638" lvl="0" marL="177800" rtl="0" algn="l">
              <a:lnSpc>
                <a:spcPct val="90000"/>
              </a:lnSpc>
              <a:spcBef>
                <a:spcPts val="0"/>
              </a:spcBef>
              <a:spcAft>
                <a:spcPts val="0"/>
              </a:spcAft>
              <a:buClr>
                <a:schemeClr val="dk1"/>
              </a:buClr>
              <a:buSzPct val="116666"/>
              <a:buChar char="●"/>
            </a:pPr>
            <a:r>
              <a:rPr lang="en" u="sng">
                <a:solidFill>
                  <a:schemeClr val="hlink"/>
                </a:solidFill>
                <a:latin typeface="Arial"/>
                <a:ea typeface="Arial"/>
                <a:cs typeface="Arial"/>
                <a:sym typeface="Arial"/>
                <a:hlinkClick r:id="rId3"/>
              </a:rPr>
              <a:t>https://www.martellosecurity.com/kb/mitre/cwe/250/</a:t>
            </a:r>
            <a:endParaRPr>
              <a:latin typeface="Arial"/>
              <a:ea typeface="Arial"/>
              <a:cs typeface="Arial"/>
              <a:sym typeface="Arial"/>
            </a:endParaRPr>
          </a:p>
          <a:p>
            <a:pPr indent="-157638" lvl="0" marL="177800" rtl="0" algn="l">
              <a:lnSpc>
                <a:spcPct val="90000"/>
              </a:lnSpc>
              <a:spcBef>
                <a:spcPts val="800"/>
              </a:spcBef>
              <a:spcAft>
                <a:spcPts val="0"/>
              </a:spcAft>
              <a:buClr>
                <a:schemeClr val="dk1"/>
              </a:buClr>
              <a:buSzPct val="116666"/>
              <a:buChar char="●"/>
            </a:pPr>
            <a:r>
              <a:rPr lang="en" u="sng">
                <a:solidFill>
                  <a:schemeClr val="hlink"/>
                </a:solidFill>
                <a:latin typeface="Arial"/>
                <a:ea typeface="Arial"/>
                <a:cs typeface="Arial"/>
                <a:sym typeface="Arial"/>
                <a:hlinkClick r:id="rId4"/>
              </a:rPr>
              <a:t>https://www.f5.com/labs/articles/education/what-is-the-principle-of-least-privilege-and-why-is-it-important</a:t>
            </a:r>
            <a:endParaRPr/>
          </a:p>
          <a:p>
            <a:pPr indent="-157638" lvl="0" marL="177800" rtl="0" algn="l">
              <a:lnSpc>
                <a:spcPct val="90000"/>
              </a:lnSpc>
              <a:spcBef>
                <a:spcPts val="800"/>
              </a:spcBef>
              <a:spcAft>
                <a:spcPts val="0"/>
              </a:spcAft>
              <a:buClr>
                <a:schemeClr val="dk1"/>
              </a:buClr>
              <a:buSzPct val="116666"/>
              <a:buChar char="●"/>
            </a:pPr>
            <a:r>
              <a:rPr lang="en" u="sng">
                <a:solidFill>
                  <a:schemeClr val="hlink"/>
                </a:solidFill>
                <a:latin typeface="Arial"/>
                <a:ea typeface="Arial"/>
                <a:cs typeface="Arial"/>
                <a:sym typeface="Arial"/>
                <a:hlinkClick r:id="rId5"/>
              </a:rPr>
              <a:t>https://www.f5.com/labs/search?q=access+control</a:t>
            </a:r>
            <a:endParaRPr>
              <a:latin typeface="Arial"/>
              <a:ea typeface="Arial"/>
              <a:cs typeface="Arial"/>
              <a:sym typeface="Arial"/>
            </a:endParaRPr>
          </a:p>
          <a:p>
            <a:pPr indent="-157638" lvl="0" marL="177800" rtl="0" algn="l">
              <a:lnSpc>
                <a:spcPct val="90000"/>
              </a:lnSpc>
              <a:spcBef>
                <a:spcPts val="800"/>
              </a:spcBef>
              <a:spcAft>
                <a:spcPts val="0"/>
              </a:spcAft>
              <a:buClr>
                <a:schemeClr val="dk1"/>
              </a:buClr>
              <a:buSzPct val="116666"/>
              <a:buChar char="●"/>
            </a:pPr>
            <a:r>
              <a:rPr lang="en" u="sng">
                <a:solidFill>
                  <a:schemeClr val="hlink"/>
                </a:solidFill>
                <a:latin typeface="Arial"/>
                <a:ea typeface="Arial"/>
                <a:cs typeface="Arial"/>
                <a:sym typeface="Arial"/>
                <a:hlinkClick r:id="rId6"/>
              </a:rPr>
              <a:t>https://blog.netwrix.com/2018/09/05/what-is-privilege-escalation/</a:t>
            </a:r>
            <a:endParaRPr/>
          </a:p>
          <a:p>
            <a:pPr indent="-157638" lvl="0" marL="177800" rtl="0" algn="l">
              <a:lnSpc>
                <a:spcPct val="90000"/>
              </a:lnSpc>
              <a:spcBef>
                <a:spcPts val="800"/>
              </a:spcBef>
              <a:spcAft>
                <a:spcPts val="0"/>
              </a:spcAft>
              <a:buClr>
                <a:schemeClr val="dk1"/>
              </a:buClr>
              <a:buSzPct val="116666"/>
              <a:buChar char="●"/>
            </a:pPr>
            <a:r>
              <a:rPr lang="en" u="sng">
                <a:solidFill>
                  <a:schemeClr val="hlink"/>
                </a:solidFill>
                <a:latin typeface="Arial"/>
                <a:ea typeface="Arial"/>
                <a:cs typeface="Arial"/>
                <a:sym typeface="Arial"/>
                <a:hlinkClick r:id="rId7"/>
              </a:rPr>
              <a:t>https://cwe.mitre.org/data/definitions/250.html</a:t>
            </a:r>
            <a:endParaRPr>
              <a:latin typeface="Arial"/>
              <a:ea typeface="Arial"/>
              <a:cs typeface="Arial"/>
              <a:sym typeface="Arial"/>
            </a:endParaRPr>
          </a:p>
          <a:p>
            <a:pPr indent="-157638" lvl="0" marL="177800" rtl="0" algn="l">
              <a:lnSpc>
                <a:spcPct val="90000"/>
              </a:lnSpc>
              <a:spcBef>
                <a:spcPts val="800"/>
              </a:spcBef>
              <a:spcAft>
                <a:spcPts val="0"/>
              </a:spcAft>
              <a:buClr>
                <a:schemeClr val="dk1"/>
              </a:buClr>
              <a:buSzPct val="116666"/>
              <a:buChar char="●"/>
            </a:pPr>
            <a:r>
              <a:rPr lang="en">
                <a:latin typeface="Arial"/>
                <a:ea typeface="Arial"/>
                <a:cs typeface="Arial"/>
                <a:sym typeface="Arial"/>
              </a:rPr>
              <a:t>Brink, Shawn. “See if Process is Running as Administrator (elevated) in Windows 10”, Windows TenForums.com. 29 September 2018, </a:t>
            </a:r>
            <a:r>
              <a:rPr lang="en" u="sng">
                <a:solidFill>
                  <a:schemeClr val="hlink"/>
                </a:solidFill>
                <a:latin typeface="Arial"/>
                <a:ea typeface="Arial"/>
                <a:cs typeface="Arial"/>
                <a:sym typeface="Arial"/>
                <a:hlinkClick r:id="rId8"/>
              </a:rPr>
              <a:t>https://www.tenforums.com/tutorials/26850-see-if-process-running-administrator-elevated-windows-10-a.html</a:t>
            </a:r>
            <a:endParaRPr>
              <a:latin typeface="Arial"/>
              <a:ea typeface="Arial"/>
              <a:cs typeface="Arial"/>
              <a:sym typeface="Arial"/>
            </a:endParaRPr>
          </a:p>
          <a:p>
            <a:pPr indent="-157638" lvl="0" marL="177800" rtl="0" algn="l">
              <a:lnSpc>
                <a:spcPct val="90000"/>
              </a:lnSpc>
              <a:spcBef>
                <a:spcPts val="800"/>
              </a:spcBef>
              <a:spcAft>
                <a:spcPts val="0"/>
              </a:spcAft>
              <a:buClr>
                <a:schemeClr val="dk1"/>
              </a:buClr>
              <a:buSzPct val="116666"/>
              <a:buChar char="●"/>
            </a:pPr>
            <a:r>
              <a:rPr lang="en">
                <a:latin typeface="Arial"/>
                <a:ea typeface="Arial"/>
                <a:cs typeface="Arial"/>
                <a:sym typeface="Arial"/>
              </a:rPr>
              <a:t>Freeland, John. </a:t>
            </a:r>
            <a:r>
              <a:rPr i="1" lang="en">
                <a:latin typeface="Arial"/>
                <a:ea typeface="Arial"/>
                <a:cs typeface="Arial"/>
                <a:sym typeface="Arial"/>
              </a:rPr>
              <a:t>Executing Code with too Much Privilege</a:t>
            </a:r>
            <a:r>
              <a:rPr lang="en">
                <a:latin typeface="Arial"/>
                <a:ea typeface="Arial"/>
                <a:cs typeface="Arial"/>
                <a:sym typeface="Arial"/>
              </a:rPr>
              <a:t>. 2018.PowerPoint Presentation.</a:t>
            </a:r>
            <a:endParaRPr/>
          </a:p>
          <a:p>
            <a:pPr indent="-157638" lvl="0" marL="177800" rtl="0" algn="l">
              <a:lnSpc>
                <a:spcPct val="90000"/>
              </a:lnSpc>
              <a:spcBef>
                <a:spcPts val="800"/>
              </a:spcBef>
              <a:spcAft>
                <a:spcPts val="0"/>
              </a:spcAft>
              <a:buClr>
                <a:schemeClr val="dk1"/>
              </a:buClr>
              <a:buSzPct val="116666"/>
              <a:buChar char="●"/>
            </a:pPr>
            <a:r>
              <a:rPr lang="en">
                <a:latin typeface="Arial"/>
                <a:ea typeface="Arial"/>
                <a:cs typeface="Arial"/>
                <a:sym typeface="Arial"/>
              </a:rPr>
              <a:t>Howard, Michael, et al. </a:t>
            </a:r>
            <a:r>
              <a:rPr i="1" lang="en">
                <a:latin typeface="Arial"/>
                <a:ea typeface="Arial"/>
                <a:cs typeface="Arial"/>
                <a:sym typeface="Arial"/>
              </a:rPr>
              <a:t>24 Deadly Sins of Software Security: Programming Flaws and How to Fix Them</a:t>
            </a:r>
            <a:r>
              <a:rPr lang="en">
                <a:latin typeface="Arial"/>
                <a:ea typeface="Arial"/>
                <a:cs typeface="Arial"/>
                <a:sym typeface="Arial"/>
              </a:rPr>
              <a:t>. McGraw-Hill, 2010. </a:t>
            </a:r>
            <a:endParaRPr/>
          </a:p>
          <a:p>
            <a:pPr indent="-157638" lvl="0" marL="177800" rtl="0" algn="l">
              <a:lnSpc>
                <a:spcPct val="90000"/>
              </a:lnSpc>
              <a:spcBef>
                <a:spcPts val="800"/>
              </a:spcBef>
              <a:spcAft>
                <a:spcPts val="0"/>
              </a:spcAft>
              <a:buClr>
                <a:schemeClr val="dk1"/>
              </a:buClr>
              <a:buSzPct val="116666"/>
              <a:buChar char="●"/>
            </a:pPr>
            <a:r>
              <a:rPr lang="en">
                <a:latin typeface="Arial"/>
                <a:ea typeface="Arial"/>
                <a:cs typeface="Arial"/>
                <a:sym typeface="Arial"/>
              </a:rPr>
              <a:t>Rouse, Margaret, et al. “What Is Principle of Least Privilege (POLP)? - Definition from WhatIs.com.” </a:t>
            </a:r>
            <a:r>
              <a:rPr i="1" lang="en">
                <a:latin typeface="Arial"/>
                <a:ea typeface="Arial"/>
                <a:cs typeface="Arial"/>
                <a:sym typeface="Arial"/>
              </a:rPr>
              <a:t>SearchSecurity</a:t>
            </a:r>
            <a:r>
              <a:rPr lang="en">
                <a:latin typeface="Arial"/>
                <a:ea typeface="Arial"/>
                <a:cs typeface="Arial"/>
                <a:sym typeface="Arial"/>
              </a:rPr>
              <a:t>, </a:t>
            </a:r>
            <a:r>
              <a:rPr lang="en" u="sng">
                <a:solidFill>
                  <a:schemeClr val="hlink"/>
                </a:solidFill>
                <a:latin typeface="Arial"/>
                <a:ea typeface="Arial"/>
                <a:cs typeface="Arial"/>
                <a:sym typeface="Arial"/>
                <a:hlinkClick r:id="rId9"/>
              </a:rPr>
              <a:t>https://searchsecurity.techtarget.com/definition/principle-of-least-privilege-POLP</a:t>
            </a:r>
            <a:r>
              <a:rPr lang="en">
                <a:latin typeface="Arial"/>
                <a:ea typeface="Arial"/>
                <a:cs typeface="Arial"/>
                <a:sym typeface="Arial"/>
              </a:rPr>
              <a:t>.</a:t>
            </a:r>
            <a:endParaRPr/>
          </a:p>
          <a:p>
            <a:pPr indent="-157638" lvl="0" marL="177800" rtl="0" algn="l">
              <a:lnSpc>
                <a:spcPct val="90000"/>
              </a:lnSpc>
              <a:spcBef>
                <a:spcPts val="800"/>
              </a:spcBef>
              <a:spcAft>
                <a:spcPts val="0"/>
              </a:spcAft>
              <a:buClr>
                <a:schemeClr val="dk1"/>
              </a:buClr>
              <a:buSzPct val="116666"/>
              <a:buChar char="●"/>
            </a:pPr>
            <a:r>
              <a:rPr lang="en">
                <a:latin typeface="Arial"/>
                <a:ea typeface="Arial"/>
                <a:cs typeface="Arial"/>
                <a:sym typeface="Arial"/>
              </a:rPr>
              <a:t>Shibli, Mohd. “Linux Privilege Escalation Exploiting Sudo Rights - Part I.” </a:t>
            </a:r>
            <a:r>
              <a:rPr i="1" lang="en">
                <a:latin typeface="Arial"/>
                <a:ea typeface="Arial"/>
                <a:cs typeface="Arial"/>
                <a:sym typeface="Arial"/>
              </a:rPr>
              <a:t>Medium</a:t>
            </a:r>
            <a:r>
              <a:rPr lang="en">
                <a:latin typeface="Arial"/>
                <a:ea typeface="Arial"/>
                <a:cs typeface="Arial"/>
                <a:sym typeface="Arial"/>
              </a:rPr>
              <a:t>, Devconnected - DevOps, Sysadmins &amp; Engineering, 11 June 2019, </a:t>
            </a:r>
            <a:r>
              <a:rPr lang="en" u="sng">
                <a:solidFill>
                  <a:schemeClr val="hlink"/>
                </a:solidFill>
                <a:latin typeface="Arial"/>
                <a:ea typeface="Arial"/>
                <a:cs typeface="Arial"/>
                <a:sym typeface="Arial"/>
                <a:hlinkClick r:id="rId10"/>
              </a:rPr>
              <a:t>https://medium.com/schkn/linux-privilege-escalation-using-text-editors-and-files-part-1-a8373396708d</a:t>
            </a:r>
            <a:r>
              <a:rPr lang="en">
                <a:latin typeface="Arial"/>
                <a:ea typeface="Arial"/>
                <a:cs typeface="Arial"/>
                <a:sym typeface="Arial"/>
              </a:rPr>
              <a:t>.</a:t>
            </a:r>
            <a:endParaRPr/>
          </a:p>
          <a:p>
            <a:pPr indent="-157638" lvl="0" marL="177800" rtl="0" algn="l">
              <a:lnSpc>
                <a:spcPct val="90000"/>
              </a:lnSpc>
              <a:spcBef>
                <a:spcPts val="800"/>
              </a:spcBef>
              <a:spcAft>
                <a:spcPts val="0"/>
              </a:spcAft>
              <a:buClr>
                <a:schemeClr val="dk1"/>
              </a:buClr>
              <a:buSzPct val="116666"/>
              <a:buChar char="●"/>
            </a:pPr>
            <a:r>
              <a:rPr lang="en">
                <a:latin typeface="Arial"/>
                <a:ea typeface="Arial"/>
                <a:cs typeface="Arial"/>
                <a:sym typeface="Arial"/>
              </a:rPr>
              <a:t>“Vim.” </a:t>
            </a:r>
            <a:r>
              <a:rPr i="1" lang="en">
                <a:latin typeface="Arial"/>
                <a:ea typeface="Arial"/>
                <a:cs typeface="Arial"/>
                <a:sym typeface="Arial"/>
              </a:rPr>
              <a:t>Penetration Testing Lab</a:t>
            </a:r>
            <a:r>
              <a:rPr lang="en">
                <a:latin typeface="Arial"/>
                <a:ea typeface="Arial"/>
                <a:cs typeface="Arial"/>
                <a:sym typeface="Arial"/>
              </a:rPr>
              <a:t>, 25 Sept. 2017, </a:t>
            </a:r>
            <a:r>
              <a:rPr lang="en" u="sng">
                <a:solidFill>
                  <a:schemeClr val="hlink"/>
                </a:solidFill>
                <a:latin typeface="Arial"/>
                <a:ea typeface="Arial"/>
                <a:cs typeface="Arial"/>
                <a:sym typeface="Arial"/>
                <a:hlinkClick r:id="rId11"/>
              </a:rPr>
              <a:t>https://pentestlab.blog/tag/vim/</a:t>
            </a:r>
            <a:r>
              <a:rPr lang="en">
                <a:latin typeface="Arial"/>
                <a:ea typeface="Arial"/>
                <a:cs typeface="Arial"/>
                <a:sym typeface="Arial"/>
              </a:rPr>
              <a:t>.</a:t>
            </a:r>
            <a:endParaRPr/>
          </a:p>
          <a:p>
            <a:pPr indent="-157638" lvl="0" marL="177800" rtl="0" algn="l">
              <a:lnSpc>
                <a:spcPct val="90000"/>
              </a:lnSpc>
              <a:spcBef>
                <a:spcPts val="800"/>
              </a:spcBef>
              <a:spcAft>
                <a:spcPts val="0"/>
              </a:spcAft>
              <a:buClr>
                <a:schemeClr val="dk1"/>
              </a:buClr>
              <a:buSzPct val="116666"/>
              <a:buChar char="●"/>
            </a:pPr>
            <a:r>
              <a:rPr lang="en" u="sng">
                <a:solidFill>
                  <a:schemeClr val="hlink"/>
                </a:solidFill>
                <a:latin typeface="Arial"/>
                <a:ea typeface="Arial"/>
                <a:cs typeface="Arial"/>
                <a:sym typeface="Arial"/>
                <a:hlinkClick r:id="rId12"/>
              </a:rPr>
              <a:t>https://hypertrack.com/blog/2020/06/24/impact-of-ios13-ios14-location-permissions-on-background-location-access/</a:t>
            </a:r>
            <a:endParaRPr>
              <a:latin typeface="Arial"/>
              <a:ea typeface="Arial"/>
              <a:cs typeface="Arial"/>
              <a:sym typeface="Arial"/>
            </a:endParaRPr>
          </a:p>
          <a:p>
            <a:pPr indent="-157638" lvl="0" marL="177800" rtl="0" algn="l">
              <a:lnSpc>
                <a:spcPct val="90000"/>
              </a:lnSpc>
              <a:spcBef>
                <a:spcPts val="800"/>
              </a:spcBef>
              <a:spcAft>
                <a:spcPts val="0"/>
              </a:spcAft>
              <a:buClr>
                <a:schemeClr val="dk1"/>
              </a:buClr>
              <a:buSzPct val="116666"/>
              <a:buChar char="●"/>
            </a:pPr>
            <a:r>
              <a:rPr lang="en" u="sng">
                <a:solidFill>
                  <a:schemeClr val="hlink"/>
                </a:solidFill>
                <a:latin typeface="Arial"/>
                <a:ea typeface="Arial"/>
                <a:cs typeface="Arial"/>
                <a:sym typeface="Arial"/>
                <a:hlinkClick r:id="rId13"/>
              </a:rPr>
              <a:t>https://developer.apple.com/library/archive/documentation/Security/Conceptual/AppSandboxDesignGuide/AboutAppSandbox/AboutAppSandbox.html</a:t>
            </a:r>
            <a:endParaRPr>
              <a:latin typeface="Arial"/>
              <a:ea typeface="Arial"/>
              <a:cs typeface="Arial"/>
              <a:sym typeface="Arial"/>
            </a:endParaRPr>
          </a:p>
          <a:p>
            <a:pPr indent="-157638" lvl="0" marL="177800" rtl="0" algn="l">
              <a:lnSpc>
                <a:spcPct val="90000"/>
              </a:lnSpc>
              <a:spcBef>
                <a:spcPts val="800"/>
              </a:spcBef>
              <a:spcAft>
                <a:spcPts val="0"/>
              </a:spcAft>
              <a:buClr>
                <a:schemeClr val="dk1"/>
              </a:buClr>
              <a:buSzPct val="116666"/>
              <a:buChar char="●"/>
            </a:pPr>
            <a:r>
              <a:rPr lang="en" u="sng">
                <a:solidFill>
                  <a:schemeClr val="hlink"/>
                </a:solidFill>
                <a:latin typeface="Arial"/>
                <a:ea typeface="Arial"/>
                <a:cs typeface="Arial"/>
                <a:sym typeface="Arial"/>
                <a:hlinkClick r:id="rId14"/>
              </a:rPr>
              <a:t>https://www.geeksforgeeks.org/introduction-to-classic-security-models/</a:t>
            </a:r>
            <a:endParaRPr/>
          </a:p>
          <a:p>
            <a:pPr indent="-114300" lvl="0" marL="177800" rtl="0" algn="l">
              <a:lnSpc>
                <a:spcPct val="90000"/>
              </a:lnSpc>
              <a:spcBef>
                <a:spcPts val="800"/>
              </a:spcBef>
              <a:spcAft>
                <a:spcPts val="0"/>
              </a:spcAft>
              <a:buClr>
                <a:schemeClr val="dk1"/>
              </a:buClr>
              <a:buSzPct val="116666"/>
              <a:buNone/>
            </a:pPr>
            <a:r>
              <a:t/>
            </a:r>
            <a:endParaRPr>
              <a:latin typeface="Arial"/>
              <a:ea typeface="Arial"/>
              <a:cs typeface="Arial"/>
              <a:sym typeface="Arial"/>
            </a:endParaRPr>
          </a:p>
          <a:p>
            <a:pPr indent="-114300" lvl="0" marL="177800" rtl="0" algn="l">
              <a:lnSpc>
                <a:spcPct val="90000"/>
              </a:lnSpc>
              <a:spcBef>
                <a:spcPts val="800"/>
              </a:spcBef>
              <a:spcAft>
                <a:spcPts val="0"/>
              </a:spcAft>
              <a:buClr>
                <a:schemeClr val="dk1"/>
              </a:buClr>
              <a:buSzPct val="116666"/>
              <a:buNone/>
            </a:pPr>
            <a:r>
              <a:t/>
            </a:r>
            <a:endParaRPr>
              <a:latin typeface="Arial"/>
              <a:ea typeface="Arial"/>
              <a:cs typeface="Arial"/>
              <a:sym typeface="Arial"/>
            </a:endParaRPr>
          </a:p>
          <a:p>
            <a:pPr indent="-114300" lvl="0" marL="177800" rtl="0" algn="l">
              <a:lnSpc>
                <a:spcPct val="90000"/>
              </a:lnSpc>
              <a:spcBef>
                <a:spcPts val="800"/>
              </a:spcBef>
              <a:spcAft>
                <a:spcPts val="0"/>
              </a:spcAft>
              <a:buClr>
                <a:schemeClr val="dk1"/>
              </a:buClr>
              <a:buSzPct val="116666"/>
              <a:buNone/>
            </a:pPr>
            <a:r>
              <a:t/>
            </a:r>
            <a:endParaRPr>
              <a:latin typeface="Arial"/>
              <a:ea typeface="Arial"/>
              <a:cs typeface="Arial"/>
              <a:sym typeface="Arial"/>
            </a:endParaRPr>
          </a:p>
          <a:p>
            <a:pPr indent="-114300" lvl="0" marL="177800" rtl="0" algn="l">
              <a:lnSpc>
                <a:spcPct val="90000"/>
              </a:lnSpc>
              <a:spcBef>
                <a:spcPts val="800"/>
              </a:spcBef>
              <a:spcAft>
                <a:spcPts val="1200"/>
              </a:spcAft>
              <a:buClr>
                <a:schemeClr val="dk1"/>
              </a:buClr>
              <a:buSzPct val="116666"/>
              <a:buNone/>
            </a:pPr>
            <a:r>
              <a:t/>
            </a:r>
            <a:endParaRPr>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The Sin Explained: Executing Code with Too Much Privilege</a:t>
            </a:r>
            <a:endParaRPr sz="2420"/>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127000" lvl="0" marL="127000" rtl="0" algn="l">
              <a:spcBef>
                <a:spcPts val="0"/>
              </a:spcBef>
              <a:spcAft>
                <a:spcPts val="0"/>
              </a:spcAft>
              <a:buNone/>
            </a:pPr>
            <a:r>
              <a:rPr lang="en" sz="1650">
                <a:solidFill>
                  <a:srgbClr val="F3F3F3"/>
                </a:solidFill>
              </a:rPr>
              <a:t>	•	</a:t>
            </a:r>
            <a:r>
              <a:rPr b="1" lang="en" sz="1650">
                <a:solidFill>
                  <a:srgbClr val="F3F3F3"/>
                </a:solidFill>
              </a:rPr>
              <a:t>The Sin</a:t>
            </a:r>
            <a:r>
              <a:rPr lang="en" sz="1650">
                <a:solidFill>
                  <a:srgbClr val="F3F3F3"/>
                </a:solidFill>
              </a:rPr>
              <a:t>: Running code with excessive privileges which allow attackers to exploit vulnerabilities.</a:t>
            </a:r>
            <a:endParaRPr sz="1650">
              <a:solidFill>
                <a:srgbClr val="F3F3F3"/>
              </a:solidFill>
            </a:endParaRPr>
          </a:p>
          <a:p>
            <a:pPr indent="-127000" lvl="0" marL="127000" rtl="0" algn="l">
              <a:spcBef>
                <a:spcPts val="0"/>
              </a:spcBef>
              <a:spcAft>
                <a:spcPts val="0"/>
              </a:spcAft>
              <a:buNone/>
            </a:pPr>
            <a:r>
              <a:rPr lang="en" sz="1650">
                <a:solidFill>
                  <a:srgbClr val="F3F3F3"/>
                </a:solidFill>
              </a:rPr>
              <a:t>	•	</a:t>
            </a:r>
            <a:r>
              <a:rPr b="1" lang="en" sz="1650">
                <a:solidFill>
                  <a:srgbClr val="F3F3F3"/>
                </a:solidFill>
              </a:rPr>
              <a:t>Why It’s Dangerous</a:t>
            </a:r>
            <a:r>
              <a:rPr lang="en" sz="1650">
                <a:solidFill>
                  <a:srgbClr val="F3F3F3"/>
                </a:solidFill>
              </a:rPr>
              <a:t>: If malicious code is executed, it runs with the same privileges as the compromised process. </a:t>
            </a:r>
            <a:endParaRPr sz="1650">
              <a:solidFill>
                <a:srgbClr val="F3F3F3"/>
              </a:solidFill>
            </a:endParaRPr>
          </a:p>
          <a:p>
            <a:pPr indent="-127000" lvl="0" marL="127000" rtl="0" algn="l">
              <a:spcBef>
                <a:spcPts val="0"/>
              </a:spcBef>
              <a:spcAft>
                <a:spcPts val="0"/>
              </a:spcAft>
              <a:buNone/>
            </a:pPr>
            <a:r>
              <a:rPr lang="en" sz="1650">
                <a:solidFill>
                  <a:srgbClr val="F3F3F3"/>
                </a:solidFill>
              </a:rPr>
              <a:t>	•	</a:t>
            </a:r>
            <a:r>
              <a:rPr b="1" lang="en" sz="1650">
                <a:solidFill>
                  <a:srgbClr val="F3F3F3"/>
                </a:solidFill>
              </a:rPr>
              <a:t>Common Scenarios</a:t>
            </a:r>
            <a:r>
              <a:rPr lang="en" sz="1650">
                <a:solidFill>
                  <a:srgbClr val="F3F3F3"/>
                </a:solidFill>
              </a:rPr>
              <a:t>:</a:t>
            </a:r>
            <a:endParaRPr sz="1650">
              <a:solidFill>
                <a:srgbClr val="F3F3F3"/>
              </a:solidFill>
            </a:endParaRPr>
          </a:p>
          <a:p>
            <a:pPr indent="-317500" lvl="0" marL="317500" rtl="0" algn="l">
              <a:spcBef>
                <a:spcPts val="0"/>
              </a:spcBef>
              <a:spcAft>
                <a:spcPts val="0"/>
              </a:spcAft>
              <a:buNone/>
            </a:pPr>
            <a:r>
              <a:rPr lang="en" sz="1650">
                <a:solidFill>
                  <a:srgbClr val="F3F3F3"/>
                </a:solidFill>
              </a:rPr>
              <a:t>	•	Applications running as </a:t>
            </a:r>
            <a:r>
              <a:rPr b="1" lang="en" sz="1650">
                <a:solidFill>
                  <a:srgbClr val="F3F3F3"/>
                </a:solidFill>
              </a:rPr>
              <a:t>root</a:t>
            </a:r>
            <a:r>
              <a:rPr lang="en" sz="1650">
                <a:solidFill>
                  <a:srgbClr val="F3F3F3"/>
                </a:solidFill>
              </a:rPr>
              <a:t> on Linux unnecessarily.</a:t>
            </a:r>
            <a:endParaRPr sz="1650">
              <a:solidFill>
                <a:srgbClr val="F3F3F3"/>
              </a:solidFill>
            </a:endParaRPr>
          </a:p>
          <a:p>
            <a:pPr indent="-317500" lvl="0" marL="317500" rtl="0" algn="l">
              <a:spcBef>
                <a:spcPts val="0"/>
              </a:spcBef>
              <a:spcAft>
                <a:spcPts val="0"/>
              </a:spcAft>
              <a:buNone/>
            </a:pPr>
            <a:r>
              <a:rPr lang="en" sz="1650">
                <a:solidFill>
                  <a:srgbClr val="F3F3F3"/>
                </a:solidFill>
              </a:rPr>
              <a:t>	•	Windows services running with </a:t>
            </a:r>
            <a:r>
              <a:rPr b="1" lang="en" sz="1650">
                <a:solidFill>
                  <a:srgbClr val="F3F3F3"/>
                </a:solidFill>
              </a:rPr>
              <a:t>administrator privileges</a:t>
            </a:r>
            <a:r>
              <a:rPr lang="en" sz="1650">
                <a:solidFill>
                  <a:srgbClr val="F3F3F3"/>
                </a:solidFill>
              </a:rPr>
              <a:t> when not required.</a:t>
            </a:r>
            <a:endParaRPr sz="1650">
              <a:solidFill>
                <a:srgbClr val="F3F3F3"/>
              </a:solidFill>
            </a:endParaRPr>
          </a:p>
          <a:p>
            <a:pPr indent="-127000" lvl="0" marL="127000" rtl="0" algn="l">
              <a:spcBef>
                <a:spcPts val="0"/>
              </a:spcBef>
              <a:spcAft>
                <a:spcPts val="0"/>
              </a:spcAft>
              <a:buNone/>
            </a:pPr>
            <a:r>
              <a:rPr lang="en" sz="1650">
                <a:solidFill>
                  <a:srgbClr val="F3F3F3"/>
                </a:solidFill>
              </a:rPr>
              <a:t>	•	</a:t>
            </a:r>
            <a:r>
              <a:rPr b="1" lang="en" sz="1650">
                <a:solidFill>
                  <a:srgbClr val="F3F3F3"/>
                </a:solidFill>
              </a:rPr>
              <a:t>Design Issue</a:t>
            </a:r>
            <a:r>
              <a:rPr lang="en" sz="1650">
                <a:solidFill>
                  <a:srgbClr val="F3F3F3"/>
                </a:solidFill>
              </a:rPr>
              <a:t>: Poor designs from developers grant excessive permissions to avoid security errors in functionality.</a:t>
            </a:r>
            <a:endParaRPr sz="1650">
              <a:solidFill>
                <a:srgbClr val="F3F3F3"/>
              </a:solidFill>
            </a:endParaRPr>
          </a:p>
          <a:p>
            <a:pPr indent="0" lvl="0" marL="0" rtl="0" algn="l">
              <a:spcBef>
                <a:spcPts val="0"/>
              </a:spcBef>
              <a:spcAft>
                <a:spcPts val="0"/>
              </a:spcAft>
              <a:buNone/>
            </a:pPr>
            <a:r>
              <a:rPr b="1" lang="en" sz="1650">
                <a:solidFill>
                  <a:srgbClr val="F3F3F3"/>
                </a:solidFill>
              </a:rPr>
              <a:t>Summary</a:t>
            </a:r>
            <a:r>
              <a:rPr lang="en" sz="1650">
                <a:solidFill>
                  <a:srgbClr val="F3F3F3"/>
                </a:solidFill>
              </a:rPr>
              <a:t>: The sin of excessive privileges magnifies the impact of any security vulnerabilities, making the system more susceptible to calamitous breaches.</a:t>
            </a:r>
            <a:endParaRPr sz="1650">
              <a:solidFill>
                <a:srgbClr val="F3F3F3"/>
              </a:solidFill>
            </a:endParaRPr>
          </a:p>
          <a:p>
            <a:pPr indent="0" lvl="0" marL="0" rtl="0" algn="l">
              <a:spcBef>
                <a:spcPts val="0"/>
              </a:spcBef>
              <a:spcAft>
                <a:spcPts val="1200"/>
              </a:spcAft>
              <a:buNone/>
            </a:pPr>
            <a:r>
              <a:t/>
            </a:r>
            <a:endParaRPr sz="2400">
              <a:solidFill>
                <a:srgbClr val="F3F3F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